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Codec Pro" charset="1" panose="00000500000000000000"/>
      <p:regular r:id="rId22"/>
    </p:embeddedFont>
    <p:embeddedFont>
      <p:font typeface="League Spartan" charset="1" panose="00000800000000000000"/>
      <p:regular r:id="rId23"/>
    </p:embeddedFont>
    <p:embeddedFont>
      <p:font typeface="Handelson Five" charset="1" panose="00000100000000000000"/>
      <p:regular r:id="rId24"/>
    </p:embeddedFont>
    <p:embeddedFont>
      <p:font typeface="Codec Pro Bold" charset="1" panose="000006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63.png" Type="http://schemas.openxmlformats.org/officeDocument/2006/relationships/image"/><Relationship Id="rId7" Target="../media/image64.png" Type="http://schemas.openxmlformats.org/officeDocument/2006/relationships/image"/><Relationship Id="rId8" Target="../media/image65.png" Type="http://schemas.openxmlformats.org/officeDocument/2006/relationships/image"/><Relationship Id="rId9" Target="../media/image6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68.png" Type="http://schemas.openxmlformats.org/officeDocument/2006/relationships/image"/><Relationship Id="rId5" Target="../media/image69.png" Type="http://schemas.openxmlformats.org/officeDocument/2006/relationships/image"/><Relationship Id="rId6" Target="../media/image70.pn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pn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71.png" Type="http://schemas.openxmlformats.org/officeDocument/2006/relationships/image"/><Relationship Id="rId9" Target="../media/image7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pn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75.png" Type="http://schemas.openxmlformats.org/officeDocument/2006/relationships/image"/><Relationship Id="rId9" Target="../media/image7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78.png" Type="http://schemas.openxmlformats.org/officeDocument/2006/relationships/image"/><Relationship Id="rId13" Target="../media/image79.svg" Type="http://schemas.openxmlformats.org/officeDocument/2006/relationships/image"/><Relationship Id="rId14" Target="../media/image80.jpe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15" Target="../media/image18.png" Type="http://schemas.openxmlformats.org/officeDocument/2006/relationships/image"/><Relationship Id="rId16" Target="../media/image19.svg" Type="http://schemas.openxmlformats.org/officeDocument/2006/relationships/image"/><Relationship Id="rId17" Target="../media/image20.png" Type="http://schemas.openxmlformats.org/officeDocument/2006/relationships/image"/><Relationship Id="rId18" Target="../media/image21.svg" Type="http://schemas.openxmlformats.org/officeDocument/2006/relationships/image"/><Relationship Id="rId19" Target="../media/image22.png" Type="http://schemas.openxmlformats.org/officeDocument/2006/relationships/image"/><Relationship Id="rId2" Target="../media/image11.png" Type="http://schemas.openxmlformats.org/officeDocument/2006/relationships/image"/><Relationship Id="rId20" Target="../media/image23.sv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8.png" Type="http://schemas.openxmlformats.org/officeDocument/2006/relationships/image"/><Relationship Id="rId13" Target="../media/image29.png" Type="http://schemas.openxmlformats.org/officeDocument/2006/relationships/image"/><Relationship Id="rId14" Target="../media/image30.pn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29.png" Type="http://schemas.openxmlformats.org/officeDocument/2006/relationships/image"/><Relationship Id="rId12" Target="../media/image32.png" Type="http://schemas.openxmlformats.org/officeDocument/2006/relationships/image"/><Relationship Id="rId13" Target="../media/image33.png" Type="http://schemas.openxmlformats.org/officeDocument/2006/relationships/image"/><Relationship Id="rId14" Target="../media/image34.png" Type="http://schemas.openxmlformats.org/officeDocument/2006/relationships/image"/><Relationship Id="rId15" Target="../media/image35.png" Type="http://schemas.openxmlformats.org/officeDocument/2006/relationships/image"/><Relationship Id="rId16" Target="../media/image36.png" Type="http://schemas.openxmlformats.org/officeDocument/2006/relationships/image"/><Relationship Id="rId17" Target="../media/image37.png" Type="http://schemas.openxmlformats.org/officeDocument/2006/relationships/image"/><Relationship Id="rId18" Target="../media/image38.png" Type="http://schemas.openxmlformats.org/officeDocument/2006/relationships/image"/><Relationship Id="rId19" Target="../media/image39.png" Type="http://schemas.openxmlformats.org/officeDocument/2006/relationships/image"/><Relationship Id="rId2" Target="../media/image5.png" Type="http://schemas.openxmlformats.org/officeDocument/2006/relationships/image"/><Relationship Id="rId20" Target="../media/image40.png" Type="http://schemas.openxmlformats.org/officeDocument/2006/relationships/image"/><Relationship Id="rId21" Target="../media/image41.png" Type="http://schemas.openxmlformats.org/officeDocument/2006/relationships/image"/><Relationship Id="rId22" Target="../media/image42.png" Type="http://schemas.openxmlformats.org/officeDocument/2006/relationships/image"/><Relationship Id="rId23" Target="../media/image43.png" Type="http://schemas.openxmlformats.org/officeDocument/2006/relationships/image"/><Relationship Id="rId24" Target="../media/image44.png" Type="http://schemas.openxmlformats.org/officeDocument/2006/relationships/image"/><Relationship Id="rId25" Target="../media/image45.png" Type="http://schemas.openxmlformats.org/officeDocument/2006/relationships/image"/><Relationship Id="rId26" Target="../media/image46.png" Type="http://schemas.openxmlformats.org/officeDocument/2006/relationships/image"/><Relationship Id="rId27" Target="../media/image47.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jpeg" Type="http://schemas.openxmlformats.org/officeDocument/2006/relationships/image"/><Relationship Id="rId12" Target="../media/image54.jpe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jpeg" Type="http://schemas.openxmlformats.org/officeDocument/2006/relationships/image"/><Relationship Id="rId11" Target="../media/image56.jpeg" Type="http://schemas.openxmlformats.org/officeDocument/2006/relationships/image"/><Relationship Id="rId12" Target="../media/image57.pn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8.png" Type="http://schemas.openxmlformats.org/officeDocument/2006/relationships/image"/><Relationship Id="rId9" Target="../media/image5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9.png" Type="http://schemas.openxmlformats.org/officeDocument/2006/relationships/image"/><Relationship Id="rId7" Target="https://en.wikipedia.org/wiki/John_Horton_Conway"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60.png" Type="http://schemas.openxmlformats.org/officeDocument/2006/relationships/image"/><Relationship Id="rId7" Target="../media/image61.png" Type="http://schemas.openxmlformats.org/officeDocument/2006/relationships/image"/><Relationship Id="rId8" Target="../media/image6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204B"/>
        </a:solidFill>
      </p:bgPr>
    </p:bg>
    <p:spTree>
      <p:nvGrpSpPr>
        <p:cNvPr id="1" name=""/>
        <p:cNvGrpSpPr/>
        <p:nvPr/>
      </p:nvGrpSpPr>
      <p:grpSpPr>
        <a:xfrm>
          <a:off x="0" y="0"/>
          <a:ext cx="0" cy="0"/>
          <a:chOff x="0" y="0"/>
          <a:chExt cx="0" cy="0"/>
        </a:xfrm>
      </p:grpSpPr>
      <p:sp>
        <p:nvSpPr>
          <p:cNvPr name="Freeform 2" id="2"/>
          <p:cNvSpPr/>
          <p:nvPr/>
        </p:nvSpPr>
        <p:spPr>
          <a:xfrm flipH="false" flipV="false" rot="0">
            <a:off x="-2845650" y="2813374"/>
            <a:ext cx="7875378" cy="8104361"/>
          </a:xfrm>
          <a:custGeom>
            <a:avLst/>
            <a:gdLst/>
            <a:ahLst/>
            <a:cxnLst/>
            <a:rect r="r" b="b" t="t" l="l"/>
            <a:pathLst>
              <a:path h="8104361" w="7875378">
                <a:moveTo>
                  <a:pt x="0" y="0"/>
                </a:moveTo>
                <a:lnTo>
                  <a:pt x="7875378" y="0"/>
                </a:lnTo>
                <a:lnTo>
                  <a:pt x="7875378" y="8104361"/>
                </a:lnTo>
                <a:lnTo>
                  <a:pt x="0" y="8104361"/>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142098" y="-136911"/>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297562" y="7460143"/>
            <a:ext cx="14128378" cy="1798157"/>
          </a:xfrm>
          <a:custGeom>
            <a:avLst/>
            <a:gdLst/>
            <a:ahLst/>
            <a:cxnLst/>
            <a:rect r="r" b="b" t="t" l="l"/>
            <a:pathLst>
              <a:path h="1798157" w="14128378">
                <a:moveTo>
                  <a:pt x="0" y="0"/>
                </a:moveTo>
                <a:lnTo>
                  <a:pt x="14128377" y="0"/>
                </a:lnTo>
                <a:lnTo>
                  <a:pt x="14128377" y="1798157"/>
                </a:lnTo>
                <a:lnTo>
                  <a:pt x="0" y="17981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519214" y="7688722"/>
            <a:ext cx="13633190" cy="1217173"/>
          </a:xfrm>
          <a:prstGeom prst="rect">
            <a:avLst/>
          </a:prstGeom>
        </p:spPr>
        <p:txBody>
          <a:bodyPr anchor="t" rtlCol="false" tIns="0" lIns="0" bIns="0" rIns="0">
            <a:spAutoFit/>
          </a:bodyPr>
          <a:lstStyle/>
          <a:p>
            <a:pPr algn="l">
              <a:lnSpc>
                <a:spcPts val="4734"/>
              </a:lnSpc>
            </a:pPr>
            <a:r>
              <a:rPr lang="en-US" sz="3381">
                <a:solidFill>
                  <a:srgbClr val="EBF5FE"/>
                </a:solidFill>
                <a:latin typeface="Codec Pro"/>
                <a:ea typeface="Codec Pro"/>
                <a:cs typeface="Codec Pro"/>
                <a:sym typeface="Codec Pro"/>
              </a:rPr>
              <a:t>NAME:- SHUVRADEEP BERA</a:t>
            </a:r>
          </a:p>
          <a:p>
            <a:pPr algn="l">
              <a:lnSpc>
                <a:spcPts val="4734"/>
              </a:lnSpc>
              <a:spcBef>
                <a:spcPct val="0"/>
              </a:spcBef>
            </a:pPr>
            <a:r>
              <a:rPr lang="en-US" sz="3381">
                <a:solidFill>
                  <a:srgbClr val="EBF5FE"/>
                </a:solidFill>
                <a:latin typeface="Codec Pro"/>
                <a:ea typeface="Codec Pro"/>
                <a:cs typeface="Codec Pro"/>
                <a:sym typeface="Codec Pro"/>
              </a:rPr>
              <a:t>ROLL:- 24IE10042</a:t>
            </a:r>
          </a:p>
        </p:txBody>
      </p:sp>
      <p:grpSp>
        <p:nvGrpSpPr>
          <p:cNvPr name="Group 6" id="6"/>
          <p:cNvGrpSpPr/>
          <p:nvPr/>
        </p:nvGrpSpPr>
        <p:grpSpPr>
          <a:xfrm rot="0">
            <a:off x="16543690" y="367733"/>
            <a:ext cx="1431221" cy="1431221"/>
            <a:chOff x="0" y="0"/>
            <a:chExt cx="1908294" cy="1908294"/>
          </a:xfrm>
        </p:grpSpPr>
        <p:grpSp>
          <p:nvGrpSpPr>
            <p:cNvPr name="Group 7" id="7"/>
            <p:cNvGrpSpPr/>
            <p:nvPr/>
          </p:nvGrpSpPr>
          <p:grpSpPr>
            <a:xfrm rot="0">
              <a:off x="78364" y="22883"/>
              <a:ext cx="1751566" cy="1716813"/>
              <a:chOff x="0" y="0"/>
              <a:chExt cx="345988" cy="339123"/>
            </a:xfrm>
          </p:grpSpPr>
          <p:sp>
            <p:nvSpPr>
              <p:cNvPr name="Freeform 8" id="8"/>
              <p:cNvSpPr/>
              <p:nvPr/>
            </p:nvSpPr>
            <p:spPr>
              <a:xfrm flipH="false" flipV="false" rot="0">
                <a:off x="0" y="0"/>
                <a:ext cx="345988" cy="339123"/>
              </a:xfrm>
              <a:custGeom>
                <a:avLst/>
                <a:gdLst/>
                <a:ahLst/>
                <a:cxnLst/>
                <a:rect r="r" b="b" t="t" l="l"/>
                <a:pathLst>
                  <a:path h="339123" w="345988">
                    <a:moveTo>
                      <a:pt x="0" y="0"/>
                    </a:moveTo>
                    <a:lnTo>
                      <a:pt x="345988" y="0"/>
                    </a:lnTo>
                    <a:lnTo>
                      <a:pt x="345988" y="339123"/>
                    </a:lnTo>
                    <a:lnTo>
                      <a:pt x="0" y="339123"/>
                    </a:lnTo>
                    <a:close/>
                  </a:path>
                </a:pathLst>
              </a:custGeom>
              <a:solidFill>
                <a:srgbClr val="00204B"/>
              </a:solidFill>
            </p:spPr>
          </p:sp>
          <p:sp>
            <p:nvSpPr>
              <p:cNvPr name="TextBox 9" id="9"/>
              <p:cNvSpPr txBox="true"/>
              <p:nvPr/>
            </p:nvSpPr>
            <p:spPr>
              <a:xfrm>
                <a:off x="0" y="-76200"/>
                <a:ext cx="345988" cy="415323"/>
              </a:xfrm>
              <a:prstGeom prst="rect">
                <a:avLst/>
              </a:prstGeom>
            </p:spPr>
            <p:txBody>
              <a:bodyPr anchor="ctr" rtlCol="false" tIns="50800" lIns="50800" bIns="50800" rIns="50800"/>
              <a:lstStyle/>
              <a:p>
                <a:pPr algn="ctr">
                  <a:lnSpc>
                    <a:spcPts val="2868"/>
                  </a:lnSpc>
                </a:pPr>
              </a:p>
            </p:txBody>
          </p:sp>
        </p:grpSp>
        <p:sp>
          <p:nvSpPr>
            <p:cNvPr name="Freeform 10" id="10"/>
            <p:cNvSpPr/>
            <p:nvPr/>
          </p:nvSpPr>
          <p:spPr>
            <a:xfrm flipH="false" flipV="false" rot="0">
              <a:off x="0" y="0"/>
              <a:ext cx="1908294" cy="1908294"/>
            </a:xfrm>
            <a:custGeom>
              <a:avLst/>
              <a:gdLst/>
              <a:ahLst/>
              <a:cxnLst/>
              <a:rect r="r" b="b" t="t" l="l"/>
              <a:pathLst>
                <a:path h="1908294" w="1908294">
                  <a:moveTo>
                    <a:pt x="0" y="0"/>
                  </a:moveTo>
                  <a:lnTo>
                    <a:pt x="1908294" y="0"/>
                  </a:lnTo>
                  <a:lnTo>
                    <a:pt x="1908294" y="1908294"/>
                  </a:lnTo>
                  <a:lnTo>
                    <a:pt x="0" y="19082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1" id="11"/>
          <p:cNvSpPr/>
          <p:nvPr/>
        </p:nvSpPr>
        <p:spPr>
          <a:xfrm flipH="false" flipV="false" rot="0">
            <a:off x="0" y="2148175"/>
            <a:ext cx="6765620" cy="5990649"/>
          </a:xfrm>
          <a:custGeom>
            <a:avLst/>
            <a:gdLst/>
            <a:ahLst/>
            <a:cxnLst/>
            <a:rect r="r" b="b" t="t" l="l"/>
            <a:pathLst>
              <a:path h="5990649" w="6765620">
                <a:moveTo>
                  <a:pt x="0" y="0"/>
                </a:moveTo>
                <a:lnTo>
                  <a:pt x="6765620" y="0"/>
                </a:lnTo>
                <a:lnTo>
                  <a:pt x="6765620" y="5990650"/>
                </a:lnTo>
                <a:lnTo>
                  <a:pt x="0" y="59906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7297562" y="2159963"/>
            <a:ext cx="10928847" cy="2983537"/>
          </a:xfrm>
          <a:prstGeom prst="rect">
            <a:avLst/>
          </a:prstGeom>
        </p:spPr>
        <p:txBody>
          <a:bodyPr anchor="t" rtlCol="false" tIns="0" lIns="0" bIns="0" rIns="0">
            <a:spAutoFit/>
          </a:bodyPr>
          <a:lstStyle/>
          <a:p>
            <a:pPr algn="l">
              <a:lnSpc>
                <a:spcPts val="11953"/>
              </a:lnSpc>
              <a:spcBef>
                <a:spcPct val="0"/>
              </a:spcBef>
            </a:pPr>
            <a:r>
              <a:rPr lang="en-US" sz="8537">
                <a:solidFill>
                  <a:srgbClr val="EBF5FE"/>
                </a:solidFill>
                <a:latin typeface="League Spartan"/>
                <a:ea typeface="League Spartan"/>
                <a:cs typeface="League Spartan"/>
                <a:sym typeface="League Spartan"/>
              </a:rPr>
              <a:t>RANDOM WORLD GENERATION</a:t>
            </a:r>
          </a:p>
        </p:txBody>
      </p:sp>
      <p:sp>
        <p:nvSpPr>
          <p:cNvPr name="TextBox 13" id="13"/>
          <p:cNvSpPr txBox="true"/>
          <p:nvPr/>
        </p:nvSpPr>
        <p:spPr>
          <a:xfrm rot="0">
            <a:off x="7297562" y="5508464"/>
            <a:ext cx="9961738" cy="1198474"/>
          </a:xfrm>
          <a:prstGeom prst="rect">
            <a:avLst/>
          </a:prstGeom>
        </p:spPr>
        <p:txBody>
          <a:bodyPr anchor="t" rtlCol="false" tIns="0" lIns="0" bIns="0" rIns="0">
            <a:spAutoFit/>
          </a:bodyPr>
          <a:lstStyle/>
          <a:p>
            <a:pPr algn="l">
              <a:lnSpc>
                <a:spcPts val="4817"/>
              </a:lnSpc>
              <a:spcBef>
                <a:spcPct val="0"/>
              </a:spcBef>
            </a:pPr>
            <a:r>
              <a:rPr lang="en-US" sz="3440">
                <a:solidFill>
                  <a:srgbClr val="39B8FF"/>
                </a:solidFill>
                <a:latin typeface="League Spartan"/>
                <a:ea typeface="League Spartan"/>
                <a:cs typeface="League Spartan"/>
                <a:sym typeface="League Spartan"/>
              </a:rPr>
              <a:t>EXPLORING ALGORITHMS, VISUAL </a:t>
            </a:r>
            <a:r>
              <a:rPr lang="en-US" sz="3440">
                <a:solidFill>
                  <a:srgbClr val="39B8FF"/>
                </a:solidFill>
                <a:latin typeface="League Spartan"/>
                <a:ea typeface="League Spartan"/>
                <a:cs typeface="League Spartan"/>
                <a:sym typeface="League Spartan"/>
              </a:rPr>
              <a:t>STYLES, AND OPTIMIZATION TECHNIQUES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grpSp>
        <p:nvGrpSpPr>
          <p:cNvPr name="Group 2" id="2"/>
          <p:cNvGrpSpPr/>
          <p:nvPr/>
        </p:nvGrpSpPr>
        <p:grpSpPr>
          <a:xfrm rot="0">
            <a:off x="10521080" y="285144"/>
            <a:ext cx="7976962" cy="966270"/>
            <a:chOff x="0" y="0"/>
            <a:chExt cx="10635950" cy="1288360"/>
          </a:xfrm>
        </p:grpSpPr>
        <p:sp>
          <p:nvSpPr>
            <p:cNvPr name="Freeform 3" id="3"/>
            <p:cNvSpPr/>
            <p:nvPr/>
          </p:nvSpPr>
          <p:spPr>
            <a:xfrm flipH="false" flipV="false" rot="0">
              <a:off x="0" y="0"/>
              <a:ext cx="10122827" cy="1288360"/>
            </a:xfrm>
            <a:custGeom>
              <a:avLst/>
              <a:gdLst/>
              <a:ahLst/>
              <a:cxnLst/>
              <a:rect r="r" b="b" t="t" l="l"/>
              <a:pathLst>
                <a:path h="1288360" w="10122827">
                  <a:moveTo>
                    <a:pt x="0" y="0"/>
                  </a:moveTo>
                  <a:lnTo>
                    <a:pt x="10122827" y="0"/>
                  </a:lnTo>
                  <a:lnTo>
                    <a:pt x="10122827" y="1288360"/>
                  </a:lnTo>
                  <a:lnTo>
                    <a:pt x="0" y="12883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66331" y="170514"/>
              <a:ext cx="875783" cy="858406"/>
              <a:chOff x="0" y="0"/>
              <a:chExt cx="345988" cy="339123"/>
            </a:xfrm>
          </p:grpSpPr>
          <p:sp>
            <p:nvSpPr>
              <p:cNvPr name="Freeform 5" id="5"/>
              <p:cNvSpPr/>
              <p:nvPr/>
            </p:nvSpPr>
            <p:spPr>
              <a:xfrm flipH="false" flipV="false" rot="0">
                <a:off x="0" y="0"/>
                <a:ext cx="345988" cy="339123"/>
              </a:xfrm>
              <a:custGeom>
                <a:avLst/>
                <a:gdLst/>
                <a:ahLst/>
                <a:cxnLst/>
                <a:rect r="r" b="b" t="t" l="l"/>
                <a:pathLst>
                  <a:path h="339123" w="345988">
                    <a:moveTo>
                      <a:pt x="0" y="0"/>
                    </a:moveTo>
                    <a:lnTo>
                      <a:pt x="345988" y="0"/>
                    </a:lnTo>
                    <a:lnTo>
                      <a:pt x="345988" y="339123"/>
                    </a:lnTo>
                    <a:lnTo>
                      <a:pt x="0" y="339123"/>
                    </a:lnTo>
                    <a:close/>
                  </a:path>
                </a:pathLst>
              </a:custGeom>
              <a:solidFill>
                <a:srgbClr val="00204B"/>
              </a:solidFill>
            </p:spPr>
          </p:sp>
          <p:sp>
            <p:nvSpPr>
              <p:cNvPr name="TextBox 6" id="6"/>
              <p:cNvSpPr txBox="true"/>
              <p:nvPr/>
            </p:nvSpPr>
            <p:spPr>
              <a:xfrm>
                <a:off x="0" y="-76200"/>
                <a:ext cx="345988" cy="415323"/>
              </a:xfrm>
              <a:prstGeom prst="rect">
                <a:avLst/>
              </a:prstGeom>
            </p:spPr>
            <p:txBody>
              <a:bodyPr anchor="ctr" rtlCol="false" tIns="25400" lIns="25400" bIns="25400" rIns="25400"/>
              <a:lstStyle/>
              <a:p>
                <a:pPr algn="ctr">
                  <a:lnSpc>
                    <a:spcPts val="2868"/>
                  </a:lnSpc>
                </a:pPr>
              </a:p>
            </p:txBody>
          </p:sp>
        </p:grpSp>
        <p:sp>
          <p:nvSpPr>
            <p:cNvPr name="Freeform 7" id="7"/>
            <p:cNvSpPr/>
            <p:nvPr/>
          </p:nvSpPr>
          <p:spPr>
            <a:xfrm flipH="false" flipV="false" rot="0">
              <a:off x="287967" y="159072"/>
              <a:ext cx="954147" cy="954147"/>
            </a:xfrm>
            <a:custGeom>
              <a:avLst/>
              <a:gdLst/>
              <a:ahLst/>
              <a:cxnLst/>
              <a:rect r="r" b="b" t="t" l="l"/>
              <a:pathLst>
                <a:path h="954147" w="954147">
                  <a:moveTo>
                    <a:pt x="0" y="0"/>
                  </a:moveTo>
                  <a:lnTo>
                    <a:pt x="954147" y="0"/>
                  </a:lnTo>
                  <a:lnTo>
                    <a:pt x="954147" y="954147"/>
                  </a:lnTo>
                  <a:lnTo>
                    <a:pt x="0" y="9541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508148" y="281548"/>
              <a:ext cx="9127802" cy="632996"/>
            </a:xfrm>
            <a:prstGeom prst="rect">
              <a:avLst/>
            </a:prstGeom>
          </p:spPr>
          <p:txBody>
            <a:bodyPr anchor="t" rtlCol="false" tIns="0" lIns="0" bIns="0" rIns="0">
              <a:spAutoFit/>
            </a:bodyPr>
            <a:lstStyle/>
            <a:p>
              <a:pPr algn="l">
                <a:lnSpc>
                  <a:spcPts val="3839"/>
                </a:lnSpc>
                <a:spcBef>
                  <a:spcPct val="0"/>
                </a:spcBef>
              </a:pPr>
              <a:r>
                <a:rPr lang="en-US" sz="2742">
                  <a:solidFill>
                    <a:srgbClr val="00204B"/>
                  </a:solidFill>
                  <a:latin typeface="Handelson Five"/>
                  <a:ea typeface="Handelson Five"/>
                  <a:cs typeface="Handelson Five"/>
                  <a:sym typeface="Handelson Five"/>
                </a:rPr>
                <a:t>CAVE GENERATION USING CELLULAR AUTOMATA</a:t>
              </a:r>
            </a:p>
          </p:txBody>
        </p:sp>
      </p:grpSp>
      <p:sp>
        <p:nvSpPr>
          <p:cNvPr name="Freeform 9" id="9"/>
          <p:cNvSpPr/>
          <p:nvPr/>
        </p:nvSpPr>
        <p:spPr>
          <a:xfrm flipH="false" flipV="false" rot="0">
            <a:off x="1028700" y="6872589"/>
            <a:ext cx="3055452" cy="3055452"/>
          </a:xfrm>
          <a:custGeom>
            <a:avLst/>
            <a:gdLst/>
            <a:ahLst/>
            <a:cxnLst/>
            <a:rect r="r" b="b" t="t" l="l"/>
            <a:pathLst>
              <a:path h="3055452" w="3055452">
                <a:moveTo>
                  <a:pt x="0" y="0"/>
                </a:moveTo>
                <a:lnTo>
                  <a:pt x="3055452" y="0"/>
                </a:lnTo>
                <a:lnTo>
                  <a:pt x="3055452" y="3055452"/>
                </a:lnTo>
                <a:lnTo>
                  <a:pt x="0" y="3055452"/>
                </a:lnTo>
                <a:lnTo>
                  <a:pt x="0" y="0"/>
                </a:lnTo>
                <a:close/>
              </a:path>
            </a:pathLst>
          </a:custGeom>
          <a:blipFill>
            <a:blip r:embed="rId6"/>
            <a:stretch>
              <a:fillRect l="0" t="0" r="0" b="0"/>
            </a:stretch>
          </a:blipFill>
        </p:spPr>
      </p:sp>
      <p:sp>
        <p:nvSpPr>
          <p:cNvPr name="AutoShape 10" id="10"/>
          <p:cNvSpPr/>
          <p:nvPr/>
        </p:nvSpPr>
        <p:spPr>
          <a:xfrm>
            <a:off x="6930309" y="2868927"/>
            <a:ext cx="5085157" cy="209603"/>
          </a:xfrm>
          <a:prstGeom prst="line">
            <a:avLst/>
          </a:prstGeom>
          <a:ln cap="rnd" w="95250">
            <a:solidFill>
              <a:srgbClr val="00689F"/>
            </a:solidFill>
            <a:prstDash val="sysDot"/>
            <a:headEnd type="none" len="sm" w="sm"/>
            <a:tailEnd type="triangle" len="med" w="lg"/>
          </a:ln>
        </p:spPr>
      </p:sp>
      <p:sp>
        <p:nvSpPr>
          <p:cNvPr name="AutoShape 11" id="11"/>
          <p:cNvSpPr/>
          <p:nvPr/>
        </p:nvSpPr>
        <p:spPr>
          <a:xfrm flipH="true">
            <a:off x="11082906" y="8004758"/>
            <a:ext cx="3932269" cy="917182"/>
          </a:xfrm>
          <a:prstGeom prst="line">
            <a:avLst/>
          </a:prstGeom>
          <a:ln cap="rnd" w="95250">
            <a:solidFill>
              <a:srgbClr val="00689F"/>
            </a:solidFill>
            <a:prstDash val="sysDot"/>
            <a:headEnd type="none" len="sm" w="sm"/>
            <a:tailEnd type="triangle" len="med" w="lg"/>
          </a:ln>
        </p:spPr>
      </p:sp>
      <p:sp>
        <p:nvSpPr>
          <p:cNvPr name="AutoShape 12" id="12"/>
          <p:cNvSpPr/>
          <p:nvPr/>
        </p:nvSpPr>
        <p:spPr>
          <a:xfrm flipH="true">
            <a:off x="4217416" y="6863765"/>
            <a:ext cx="3471488" cy="696632"/>
          </a:xfrm>
          <a:prstGeom prst="line">
            <a:avLst/>
          </a:prstGeom>
          <a:ln cap="rnd" w="95250">
            <a:solidFill>
              <a:srgbClr val="00689F"/>
            </a:solidFill>
            <a:prstDash val="sysDot"/>
            <a:headEnd type="none" len="sm" w="sm"/>
            <a:tailEnd type="triangle" len="med" w="lg"/>
          </a:ln>
        </p:spPr>
      </p:sp>
      <p:sp>
        <p:nvSpPr>
          <p:cNvPr name="Freeform 13" id="13"/>
          <p:cNvSpPr/>
          <p:nvPr/>
        </p:nvSpPr>
        <p:spPr>
          <a:xfrm flipH="false" flipV="false" rot="0">
            <a:off x="561405" y="1663848"/>
            <a:ext cx="6368905" cy="4471975"/>
          </a:xfrm>
          <a:custGeom>
            <a:avLst/>
            <a:gdLst/>
            <a:ahLst/>
            <a:cxnLst/>
            <a:rect r="r" b="b" t="t" l="l"/>
            <a:pathLst>
              <a:path h="4471975" w="6368905">
                <a:moveTo>
                  <a:pt x="0" y="0"/>
                </a:moveTo>
                <a:lnTo>
                  <a:pt x="6368904" y="0"/>
                </a:lnTo>
                <a:lnTo>
                  <a:pt x="6368904" y="4471974"/>
                </a:lnTo>
                <a:lnTo>
                  <a:pt x="0" y="4471974"/>
                </a:lnTo>
                <a:lnTo>
                  <a:pt x="0" y="0"/>
                </a:lnTo>
                <a:close/>
              </a:path>
            </a:pathLst>
          </a:custGeom>
          <a:blipFill>
            <a:blip r:embed="rId7"/>
            <a:stretch>
              <a:fillRect l="0" t="0" r="-4604" b="0"/>
            </a:stretch>
          </a:blipFill>
        </p:spPr>
      </p:sp>
      <p:sp>
        <p:nvSpPr>
          <p:cNvPr name="Freeform 14" id="14"/>
          <p:cNvSpPr/>
          <p:nvPr/>
        </p:nvSpPr>
        <p:spPr>
          <a:xfrm flipH="false" flipV="false" rot="0">
            <a:off x="12321683" y="3078530"/>
            <a:ext cx="5882946" cy="1404553"/>
          </a:xfrm>
          <a:custGeom>
            <a:avLst/>
            <a:gdLst/>
            <a:ahLst/>
            <a:cxnLst/>
            <a:rect r="r" b="b" t="t" l="l"/>
            <a:pathLst>
              <a:path h="1404553" w="5882946">
                <a:moveTo>
                  <a:pt x="0" y="0"/>
                </a:moveTo>
                <a:lnTo>
                  <a:pt x="5882946" y="0"/>
                </a:lnTo>
                <a:lnTo>
                  <a:pt x="5882946" y="1404553"/>
                </a:lnTo>
                <a:lnTo>
                  <a:pt x="0" y="1404553"/>
                </a:lnTo>
                <a:lnTo>
                  <a:pt x="0" y="0"/>
                </a:lnTo>
                <a:close/>
              </a:path>
            </a:pathLst>
          </a:custGeom>
          <a:blipFill>
            <a:blip r:embed="rId8"/>
            <a:stretch>
              <a:fillRect l="0" t="0" r="0" b="0"/>
            </a:stretch>
          </a:blipFill>
        </p:spPr>
      </p:sp>
      <p:sp>
        <p:nvSpPr>
          <p:cNvPr name="Freeform 15" id="15"/>
          <p:cNvSpPr/>
          <p:nvPr/>
        </p:nvSpPr>
        <p:spPr>
          <a:xfrm flipH="false" flipV="false" rot="0">
            <a:off x="12321683" y="4454914"/>
            <a:ext cx="5882946" cy="3390047"/>
          </a:xfrm>
          <a:custGeom>
            <a:avLst/>
            <a:gdLst/>
            <a:ahLst/>
            <a:cxnLst/>
            <a:rect r="r" b="b" t="t" l="l"/>
            <a:pathLst>
              <a:path h="3390047" w="5882946">
                <a:moveTo>
                  <a:pt x="0" y="0"/>
                </a:moveTo>
                <a:lnTo>
                  <a:pt x="5882946" y="0"/>
                </a:lnTo>
                <a:lnTo>
                  <a:pt x="5882946" y="3390047"/>
                </a:lnTo>
                <a:lnTo>
                  <a:pt x="0" y="3390047"/>
                </a:lnTo>
                <a:lnTo>
                  <a:pt x="0" y="0"/>
                </a:lnTo>
                <a:close/>
              </a:path>
            </a:pathLst>
          </a:custGeom>
          <a:blipFill>
            <a:blip r:embed="rId9"/>
            <a:stretch>
              <a:fillRect l="0" t="0" r="0" b="0"/>
            </a:stretch>
          </a:blipFill>
        </p:spPr>
      </p:sp>
      <p:sp>
        <p:nvSpPr>
          <p:cNvPr name="Freeform 16" id="16"/>
          <p:cNvSpPr/>
          <p:nvPr/>
        </p:nvSpPr>
        <p:spPr>
          <a:xfrm flipH="false" flipV="false" rot="0">
            <a:off x="7969814" y="5403572"/>
            <a:ext cx="3113092" cy="4524468"/>
          </a:xfrm>
          <a:custGeom>
            <a:avLst/>
            <a:gdLst/>
            <a:ahLst/>
            <a:cxnLst/>
            <a:rect r="r" b="b" t="t" l="l"/>
            <a:pathLst>
              <a:path h="4524468" w="3113092">
                <a:moveTo>
                  <a:pt x="0" y="0"/>
                </a:moveTo>
                <a:lnTo>
                  <a:pt x="3113092" y="0"/>
                </a:lnTo>
                <a:lnTo>
                  <a:pt x="3113092" y="4524469"/>
                </a:lnTo>
                <a:lnTo>
                  <a:pt x="0" y="4524469"/>
                </a:lnTo>
                <a:lnTo>
                  <a:pt x="0" y="0"/>
                </a:lnTo>
                <a:close/>
              </a:path>
            </a:pathLst>
          </a:custGeom>
          <a:blipFill>
            <a:blip r:embed="rId10"/>
            <a:stretch>
              <a:fillRect l="0" t="0" r="0" b="0"/>
            </a:stretch>
          </a:blipFill>
        </p:spPr>
      </p:sp>
      <p:sp>
        <p:nvSpPr>
          <p:cNvPr name="TextBox 17" id="17"/>
          <p:cNvSpPr txBox="true"/>
          <p:nvPr/>
        </p:nvSpPr>
        <p:spPr>
          <a:xfrm rot="0">
            <a:off x="1028700" y="933450"/>
            <a:ext cx="7898470" cy="461666"/>
          </a:xfrm>
          <a:prstGeom prst="rect">
            <a:avLst/>
          </a:prstGeom>
        </p:spPr>
        <p:txBody>
          <a:bodyPr anchor="t" rtlCol="false" tIns="0" lIns="0" bIns="0" rIns="0">
            <a:spAutoFit/>
          </a:bodyPr>
          <a:lstStyle/>
          <a:p>
            <a:pPr algn="l">
              <a:lnSpc>
                <a:spcPts val="3428"/>
              </a:lnSpc>
              <a:spcBef>
                <a:spcPct val="0"/>
              </a:spcBef>
            </a:pPr>
            <a:r>
              <a:rPr lang="en-US" sz="2449">
                <a:solidFill>
                  <a:srgbClr val="00204B"/>
                </a:solidFill>
                <a:latin typeface="Codec Pro"/>
                <a:ea typeface="Codec Pro"/>
                <a:cs typeface="Codec Pro"/>
                <a:sym typeface="Codec Pro"/>
              </a:rPr>
              <a:t>3.Apply Cellular automata rules </a:t>
            </a:r>
          </a:p>
        </p:txBody>
      </p:sp>
      <p:sp>
        <p:nvSpPr>
          <p:cNvPr name="TextBox 18" id="18"/>
          <p:cNvSpPr txBox="true"/>
          <p:nvPr/>
        </p:nvSpPr>
        <p:spPr>
          <a:xfrm rot="0">
            <a:off x="12321683" y="2122592"/>
            <a:ext cx="5243582" cy="955938"/>
          </a:xfrm>
          <a:prstGeom prst="rect">
            <a:avLst/>
          </a:prstGeom>
        </p:spPr>
        <p:txBody>
          <a:bodyPr anchor="t" rtlCol="false" tIns="0" lIns="0" bIns="0" rIns="0">
            <a:spAutoFit/>
          </a:bodyPr>
          <a:lstStyle/>
          <a:p>
            <a:pPr algn="l">
              <a:lnSpc>
                <a:spcPts val="3727"/>
              </a:lnSpc>
              <a:spcBef>
                <a:spcPct val="0"/>
              </a:spcBef>
            </a:pPr>
            <a:r>
              <a:rPr lang="en-US" sz="2662">
                <a:solidFill>
                  <a:srgbClr val="00204B"/>
                </a:solidFill>
                <a:latin typeface="Codec Pro"/>
                <a:ea typeface="Codec Pro"/>
                <a:cs typeface="Codec Pro"/>
                <a:sym typeface="Codec Pro"/>
              </a:rPr>
              <a:t>4.Writing the print statements with dimension values</a:t>
            </a:r>
          </a:p>
        </p:txBody>
      </p:sp>
      <p:sp>
        <p:nvSpPr>
          <p:cNvPr name="TextBox 19" id="19"/>
          <p:cNvSpPr txBox="true"/>
          <p:nvPr/>
        </p:nvSpPr>
        <p:spPr>
          <a:xfrm rot="0">
            <a:off x="6930309" y="4522835"/>
            <a:ext cx="5488575" cy="764786"/>
          </a:xfrm>
          <a:prstGeom prst="rect">
            <a:avLst/>
          </a:prstGeom>
        </p:spPr>
        <p:txBody>
          <a:bodyPr anchor="t" rtlCol="false" tIns="0" lIns="0" bIns="0" rIns="0">
            <a:spAutoFit/>
          </a:bodyPr>
          <a:lstStyle/>
          <a:p>
            <a:pPr algn="ctr">
              <a:lnSpc>
                <a:spcPts val="2996"/>
              </a:lnSpc>
            </a:pPr>
            <a:r>
              <a:rPr lang="en-US" sz="2140" b="true">
                <a:solidFill>
                  <a:srgbClr val="1B75BB"/>
                </a:solidFill>
                <a:latin typeface="Codec Pro Bold"/>
                <a:ea typeface="Codec Pro Bold"/>
                <a:cs typeface="Codec Pro Bold"/>
                <a:sym typeface="Codec Pro Bold"/>
              </a:rPr>
              <a:t>FINAL CAVE LAYOUT PRINTED. </a:t>
            </a:r>
          </a:p>
          <a:p>
            <a:pPr algn="ctr">
              <a:lnSpc>
                <a:spcPts val="2996"/>
              </a:lnSpc>
              <a:spcBef>
                <a:spcPct val="0"/>
              </a:spcBef>
            </a:pPr>
            <a:r>
              <a:rPr lang="en-US" b="true" sz="2140">
                <a:solidFill>
                  <a:srgbClr val="1B75BB"/>
                </a:solidFill>
                <a:latin typeface="Codec Pro Bold"/>
                <a:ea typeface="Codec Pro Bold"/>
                <a:cs typeface="Codec Pro Bold"/>
                <a:sym typeface="Codec Pro Bold"/>
              </a:rPr>
              <a:t>AS SEEN FROM TOP(IN A MAP)</a:t>
            </a:r>
          </a:p>
        </p:txBody>
      </p:sp>
      <p:sp>
        <p:nvSpPr>
          <p:cNvPr name="TextBox 20" id="20"/>
          <p:cNvSpPr txBox="true"/>
          <p:nvPr/>
        </p:nvSpPr>
        <p:spPr>
          <a:xfrm rot="0">
            <a:off x="4233821" y="7414204"/>
            <a:ext cx="3482322" cy="1507736"/>
          </a:xfrm>
          <a:prstGeom prst="rect">
            <a:avLst/>
          </a:prstGeom>
        </p:spPr>
        <p:txBody>
          <a:bodyPr anchor="t" rtlCol="false" tIns="0" lIns="0" bIns="0" rIns="0">
            <a:spAutoFit/>
          </a:bodyPr>
          <a:lstStyle/>
          <a:p>
            <a:pPr algn="ctr">
              <a:lnSpc>
                <a:spcPts val="2996"/>
              </a:lnSpc>
              <a:spcBef>
                <a:spcPct val="0"/>
              </a:spcBef>
            </a:pPr>
            <a:r>
              <a:rPr lang="en-US" b="true" sz="2140">
                <a:solidFill>
                  <a:srgbClr val="1B75BB"/>
                </a:solidFill>
                <a:latin typeface="Codec Pro Bold"/>
                <a:ea typeface="Codec Pro Bold"/>
                <a:cs typeface="Codec Pro Bold"/>
                <a:sym typeface="Codec Pro Bold"/>
              </a:rPr>
              <a:t>THESE MAPS CAN BE CONVERTED TO COLORED PIXELS MAPS  BY APPLYING ALGORITHMS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783372" y="-527382"/>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02744" y="1505549"/>
            <a:ext cx="7430431" cy="4023115"/>
            <a:chOff x="0" y="0"/>
            <a:chExt cx="9907241" cy="5364153"/>
          </a:xfrm>
        </p:grpSpPr>
        <p:grpSp>
          <p:nvGrpSpPr>
            <p:cNvPr name="Group 4" id="4"/>
            <p:cNvGrpSpPr/>
            <p:nvPr/>
          </p:nvGrpSpPr>
          <p:grpSpPr>
            <a:xfrm rot="0">
              <a:off x="0" y="0"/>
              <a:ext cx="9605986" cy="5093024"/>
              <a:chOff x="0" y="0"/>
              <a:chExt cx="1583692" cy="839662"/>
            </a:xfrm>
          </p:grpSpPr>
          <p:sp>
            <p:nvSpPr>
              <p:cNvPr name="Freeform 5" id="5"/>
              <p:cNvSpPr/>
              <p:nvPr/>
            </p:nvSpPr>
            <p:spPr>
              <a:xfrm flipH="false" flipV="false" rot="0">
                <a:off x="0" y="0"/>
                <a:ext cx="1583692" cy="839662"/>
              </a:xfrm>
              <a:custGeom>
                <a:avLst/>
                <a:gdLst/>
                <a:ahLst/>
                <a:cxnLst/>
                <a:rect r="r" b="b" t="t" l="l"/>
                <a:pathLst>
                  <a:path h="839662" w="1583692">
                    <a:moveTo>
                      <a:pt x="48357" y="0"/>
                    </a:moveTo>
                    <a:lnTo>
                      <a:pt x="1535335" y="0"/>
                    </a:lnTo>
                    <a:cubicBezTo>
                      <a:pt x="1562042" y="0"/>
                      <a:pt x="1583692" y="21650"/>
                      <a:pt x="1583692" y="48357"/>
                    </a:cubicBezTo>
                    <a:lnTo>
                      <a:pt x="1583692" y="791305"/>
                    </a:lnTo>
                    <a:cubicBezTo>
                      <a:pt x="1583692" y="804130"/>
                      <a:pt x="1578598" y="816430"/>
                      <a:pt x="1569529" y="825499"/>
                    </a:cubicBezTo>
                    <a:cubicBezTo>
                      <a:pt x="1560460" y="834567"/>
                      <a:pt x="1548160" y="839662"/>
                      <a:pt x="1535335" y="839662"/>
                    </a:cubicBezTo>
                    <a:lnTo>
                      <a:pt x="48357" y="839662"/>
                    </a:lnTo>
                    <a:cubicBezTo>
                      <a:pt x="35532" y="839662"/>
                      <a:pt x="23232" y="834567"/>
                      <a:pt x="14163" y="825499"/>
                    </a:cubicBezTo>
                    <a:cubicBezTo>
                      <a:pt x="5095" y="816430"/>
                      <a:pt x="0" y="804130"/>
                      <a:pt x="0" y="791305"/>
                    </a:cubicBezTo>
                    <a:lnTo>
                      <a:pt x="0" y="48357"/>
                    </a:lnTo>
                    <a:cubicBezTo>
                      <a:pt x="0" y="35532"/>
                      <a:pt x="5095" y="23232"/>
                      <a:pt x="14163" y="14163"/>
                    </a:cubicBezTo>
                    <a:cubicBezTo>
                      <a:pt x="23232" y="5095"/>
                      <a:pt x="35532" y="0"/>
                      <a:pt x="48357" y="0"/>
                    </a:cubicBezTo>
                    <a:close/>
                  </a:path>
                </a:pathLst>
              </a:custGeom>
              <a:solidFill>
                <a:srgbClr val="000000">
                  <a:alpha val="0"/>
                </a:srgbClr>
              </a:solidFill>
              <a:ln w="66675" cap="rnd">
                <a:solidFill>
                  <a:srgbClr val="00689F"/>
                </a:solidFill>
                <a:prstDash val="dash"/>
                <a:round/>
              </a:ln>
            </p:spPr>
          </p:sp>
          <p:sp>
            <p:nvSpPr>
              <p:cNvPr name="TextBox 6" id="6"/>
              <p:cNvSpPr txBox="true"/>
              <p:nvPr/>
            </p:nvSpPr>
            <p:spPr>
              <a:xfrm>
                <a:off x="0" y="-76200"/>
                <a:ext cx="1583692" cy="915862"/>
              </a:xfrm>
              <a:prstGeom prst="rect">
                <a:avLst/>
              </a:prstGeom>
            </p:spPr>
            <p:txBody>
              <a:bodyPr anchor="ctr" rtlCol="false" tIns="60865" lIns="60865" bIns="60865" rIns="60865"/>
              <a:lstStyle/>
              <a:p>
                <a:pPr algn="ctr">
                  <a:lnSpc>
                    <a:spcPts val="2868"/>
                  </a:lnSpc>
                </a:pPr>
              </a:p>
            </p:txBody>
          </p:sp>
        </p:grpSp>
        <p:sp>
          <p:nvSpPr>
            <p:cNvPr name="Freeform 7" id="7"/>
            <p:cNvSpPr/>
            <p:nvPr/>
          </p:nvSpPr>
          <p:spPr>
            <a:xfrm flipH="false" flipV="false" rot="0">
              <a:off x="81247" y="2682077"/>
              <a:ext cx="9443493" cy="788434"/>
            </a:xfrm>
            <a:custGeom>
              <a:avLst/>
              <a:gdLst/>
              <a:ahLst/>
              <a:cxnLst/>
              <a:rect r="r" b="b" t="t" l="l"/>
              <a:pathLst>
                <a:path h="788434" w="9443493">
                  <a:moveTo>
                    <a:pt x="0" y="0"/>
                  </a:moveTo>
                  <a:lnTo>
                    <a:pt x="9443493" y="0"/>
                  </a:lnTo>
                  <a:lnTo>
                    <a:pt x="9443493" y="788434"/>
                  </a:lnTo>
                  <a:lnTo>
                    <a:pt x="0" y="788434"/>
                  </a:lnTo>
                  <a:lnTo>
                    <a:pt x="0" y="0"/>
                  </a:lnTo>
                  <a:close/>
                </a:path>
              </a:pathLst>
            </a:custGeom>
            <a:blipFill>
              <a:blip r:embed="rId4"/>
              <a:stretch>
                <a:fillRect l="0" t="0" r="0" b="-15283"/>
              </a:stretch>
            </a:blipFill>
          </p:spPr>
        </p:sp>
        <p:sp>
          <p:nvSpPr>
            <p:cNvPr name="TextBox 8" id="8"/>
            <p:cNvSpPr txBox="true"/>
            <p:nvPr/>
          </p:nvSpPr>
          <p:spPr>
            <a:xfrm rot="0">
              <a:off x="301255" y="234735"/>
              <a:ext cx="9605986" cy="2742358"/>
            </a:xfrm>
            <a:prstGeom prst="rect">
              <a:avLst/>
            </a:prstGeom>
          </p:spPr>
          <p:txBody>
            <a:bodyPr anchor="t" rtlCol="false" tIns="0" lIns="0" bIns="0" rIns="0">
              <a:spAutoFit/>
            </a:bodyPr>
            <a:lstStyle/>
            <a:p>
              <a:pPr algn="l">
                <a:lnSpc>
                  <a:spcPts val="3291"/>
                </a:lnSpc>
              </a:pPr>
              <a:r>
                <a:rPr lang="en-US" sz="2351" b="true">
                  <a:solidFill>
                    <a:srgbClr val="204A87"/>
                  </a:solidFill>
                  <a:latin typeface="Codec Pro Bold"/>
                  <a:ea typeface="Codec Pro Bold"/>
                  <a:cs typeface="Codec Pro Bold"/>
                  <a:sym typeface="Codec Pro Bold"/>
                </a:rPr>
                <a:t>Voronoi diagram is a partitioning of a plane into regions based on the distance to a set of given points. These points, known as seeds, sites, or generators, define the structure of the diagram.</a:t>
              </a:r>
            </a:p>
            <a:p>
              <a:pPr algn="l">
                <a:lnSpc>
                  <a:spcPts val="3291"/>
                </a:lnSpc>
              </a:pPr>
            </a:p>
          </p:txBody>
        </p:sp>
        <p:sp>
          <p:nvSpPr>
            <p:cNvPr name="TextBox 9" id="9"/>
            <p:cNvSpPr txBox="true"/>
            <p:nvPr/>
          </p:nvSpPr>
          <p:spPr>
            <a:xfrm rot="0">
              <a:off x="301255" y="3720108"/>
              <a:ext cx="9605986" cy="1644045"/>
            </a:xfrm>
            <a:prstGeom prst="rect">
              <a:avLst/>
            </a:prstGeom>
          </p:spPr>
          <p:txBody>
            <a:bodyPr anchor="t" rtlCol="false" tIns="0" lIns="0" bIns="0" rIns="0">
              <a:spAutoFit/>
            </a:bodyPr>
            <a:lstStyle/>
            <a:p>
              <a:pPr algn="l">
                <a:lnSpc>
                  <a:spcPts val="3291"/>
                </a:lnSpc>
              </a:pPr>
              <a:r>
                <a:rPr lang="en-US" sz="2351" b="true">
                  <a:solidFill>
                    <a:srgbClr val="204A87"/>
                  </a:solidFill>
                  <a:latin typeface="Codec Pro Bold"/>
                  <a:ea typeface="Codec Pro Bold"/>
                  <a:cs typeface="Codec Pro Bold"/>
                  <a:sym typeface="Codec Pro Bold"/>
                </a:rPr>
                <a:t>Each region consists of all points closer to one seed than to any other.</a:t>
              </a:r>
            </a:p>
            <a:p>
              <a:pPr algn="l">
                <a:lnSpc>
                  <a:spcPts val="3291"/>
                </a:lnSpc>
              </a:pPr>
            </a:p>
          </p:txBody>
        </p:sp>
      </p:grpSp>
      <p:sp>
        <p:nvSpPr>
          <p:cNvPr name="Freeform 10" id="10"/>
          <p:cNvSpPr/>
          <p:nvPr/>
        </p:nvSpPr>
        <p:spPr>
          <a:xfrm flipH="false" flipV="false" rot="0">
            <a:off x="687949" y="5773840"/>
            <a:ext cx="4055967" cy="4055967"/>
          </a:xfrm>
          <a:custGeom>
            <a:avLst/>
            <a:gdLst/>
            <a:ahLst/>
            <a:cxnLst/>
            <a:rect r="r" b="b" t="t" l="l"/>
            <a:pathLst>
              <a:path h="4055967" w="4055967">
                <a:moveTo>
                  <a:pt x="0" y="0"/>
                </a:moveTo>
                <a:lnTo>
                  <a:pt x="4055967" y="0"/>
                </a:lnTo>
                <a:lnTo>
                  <a:pt x="4055967" y="4055967"/>
                </a:lnTo>
                <a:lnTo>
                  <a:pt x="0" y="4055967"/>
                </a:lnTo>
                <a:lnTo>
                  <a:pt x="0" y="0"/>
                </a:lnTo>
                <a:close/>
              </a:path>
            </a:pathLst>
          </a:custGeom>
          <a:blipFill>
            <a:blip r:embed="rId5"/>
            <a:stretch>
              <a:fillRect l="0" t="0" r="0" b="0"/>
            </a:stretch>
          </a:blipFill>
        </p:spPr>
      </p:sp>
      <p:grpSp>
        <p:nvGrpSpPr>
          <p:cNvPr name="Group 11" id="11"/>
          <p:cNvGrpSpPr/>
          <p:nvPr/>
        </p:nvGrpSpPr>
        <p:grpSpPr>
          <a:xfrm rot="0">
            <a:off x="9144000" y="2117808"/>
            <a:ext cx="8345573" cy="3656033"/>
            <a:chOff x="0" y="0"/>
            <a:chExt cx="11127430" cy="4874710"/>
          </a:xfrm>
        </p:grpSpPr>
        <p:grpSp>
          <p:nvGrpSpPr>
            <p:cNvPr name="Group 12" id="12"/>
            <p:cNvGrpSpPr/>
            <p:nvPr/>
          </p:nvGrpSpPr>
          <p:grpSpPr>
            <a:xfrm rot="0">
              <a:off x="0" y="0"/>
              <a:ext cx="11127430" cy="4874710"/>
              <a:chOff x="0" y="0"/>
              <a:chExt cx="2198011" cy="962906"/>
            </a:xfrm>
          </p:grpSpPr>
          <p:sp>
            <p:nvSpPr>
              <p:cNvPr name="Freeform 13" id="13"/>
              <p:cNvSpPr/>
              <p:nvPr/>
            </p:nvSpPr>
            <p:spPr>
              <a:xfrm flipH="false" flipV="false" rot="0">
                <a:off x="0" y="0"/>
                <a:ext cx="2198011" cy="962906"/>
              </a:xfrm>
              <a:custGeom>
                <a:avLst/>
                <a:gdLst/>
                <a:ahLst/>
                <a:cxnLst/>
                <a:rect r="r" b="b" t="t" l="l"/>
                <a:pathLst>
                  <a:path h="962906" w="2198011">
                    <a:moveTo>
                      <a:pt x="31541" y="0"/>
                    </a:moveTo>
                    <a:lnTo>
                      <a:pt x="2166470" y="0"/>
                    </a:lnTo>
                    <a:cubicBezTo>
                      <a:pt x="2183890" y="0"/>
                      <a:pt x="2198011" y="14121"/>
                      <a:pt x="2198011" y="31541"/>
                    </a:cubicBezTo>
                    <a:lnTo>
                      <a:pt x="2198011" y="931365"/>
                    </a:lnTo>
                    <a:cubicBezTo>
                      <a:pt x="2198011" y="948784"/>
                      <a:pt x="2183890" y="962906"/>
                      <a:pt x="2166470" y="962906"/>
                    </a:cubicBezTo>
                    <a:lnTo>
                      <a:pt x="31541" y="962906"/>
                    </a:lnTo>
                    <a:cubicBezTo>
                      <a:pt x="14121" y="962906"/>
                      <a:pt x="0" y="948784"/>
                      <a:pt x="0" y="931365"/>
                    </a:cubicBezTo>
                    <a:lnTo>
                      <a:pt x="0" y="31541"/>
                    </a:lnTo>
                    <a:cubicBezTo>
                      <a:pt x="0" y="14121"/>
                      <a:pt x="14121" y="0"/>
                      <a:pt x="31541" y="0"/>
                    </a:cubicBezTo>
                    <a:close/>
                  </a:path>
                </a:pathLst>
              </a:custGeom>
              <a:solidFill>
                <a:srgbClr val="204A87"/>
              </a:solidFill>
            </p:spPr>
          </p:sp>
          <p:sp>
            <p:nvSpPr>
              <p:cNvPr name="TextBox 14" id="14"/>
              <p:cNvSpPr txBox="true"/>
              <p:nvPr/>
            </p:nvSpPr>
            <p:spPr>
              <a:xfrm>
                <a:off x="0" y="-76200"/>
                <a:ext cx="2198011" cy="1039106"/>
              </a:xfrm>
              <a:prstGeom prst="rect">
                <a:avLst/>
              </a:prstGeom>
            </p:spPr>
            <p:txBody>
              <a:bodyPr anchor="ctr" rtlCol="false" tIns="50800" lIns="50800" bIns="50800" rIns="50800"/>
              <a:lstStyle/>
              <a:p>
                <a:pPr algn="ctr">
                  <a:lnSpc>
                    <a:spcPts val="2868"/>
                  </a:lnSpc>
                </a:pPr>
              </a:p>
            </p:txBody>
          </p:sp>
        </p:grpSp>
        <p:sp>
          <p:nvSpPr>
            <p:cNvPr name="TextBox 15" id="15"/>
            <p:cNvSpPr txBox="true"/>
            <p:nvPr/>
          </p:nvSpPr>
          <p:spPr>
            <a:xfrm rot="0">
              <a:off x="183233" y="168158"/>
              <a:ext cx="10367647" cy="4462194"/>
            </a:xfrm>
            <a:prstGeom prst="rect">
              <a:avLst/>
            </a:prstGeom>
          </p:spPr>
          <p:txBody>
            <a:bodyPr anchor="t" rtlCol="false" tIns="0" lIns="0" bIns="0" rIns="0">
              <a:spAutoFit/>
            </a:bodyPr>
            <a:lstStyle/>
            <a:p>
              <a:pPr algn="l">
                <a:lnSpc>
                  <a:spcPts val="2964"/>
                </a:lnSpc>
              </a:pPr>
              <a:r>
                <a:rPr lang="en-US" sz="2117" b="true">
                  <a:solidFill>
                    <a:srgbClr val="EBF5FE"/>
                  </a:solidFill>
                  <a:latin typeface="Codec Pro Bold"/>
                  <a:ea typeface="Codec Pro Bold"/>
                  <a:cs typeface="Codec Pro Bold"/>
                  <a:sym typeface="Codec Pro Bold"/>
                </a:rPr>
                <a:t>SOME OF THE COMMON ALGORITHMS:-</a:t>
              </a:r>
            </a:p>
            <a:p>
              <a:pPr algn="l" marL="457124" indent="-228562" lvl="1">
                <a:lnSpc>
                  <a:spcPts val="2964"/>
                </a:lnSpc>
                <a:buFont typeface="Arial"/>
                <a:buChar char="•"/>
              </a:pPr>
              <a:r>
                <a:rPr lang="en-US" b="true" sz="2117" u="sng">
                  <a:solidFill>
                    <a:srgbClr val="EBF5FE"/>
                  </a:solidFill>
                  <a:latin typeface="Codec Pro Bold"/>
                  <a:ea typeface="Codec Pro Bold"/>
                  <a:cs typeface="Codec Pro Bold"/>
                  <a:sym typeface="Codec Pro Bold"/>
                </a:rPr>
                <a:t>Fortune’s Algorithm</a:t>
              </a:r>
              <a:r>
                <a:rPr lang="en-US" b="true" sz="2117">
                  <a:solidFill>
                    <a:srgbClr val="EBF5FE"/>
                  </a:solidFill>
                  <a:latin typeface="Codec Pro Bold"/>
                  <a:ea typeface="Codec Pro Bold"/>
                  <a:cs typeface="Codec Pro Bold"/>
                  <a:sym typeface="Codec Pro Bold"/>
                </a:rPr>
                <a:t>: A plane-sweep algorithm that efficiently constructs Voronoi diagrams in  time.</a:t>
              </a:r>
            </a:p>
            <a:p>
              <a:pPr algn="l" marL="457124" indent="-228562" lvl="1">
                <a:lnSpc>
                  <a:spcPts val="2964"/>
                </a:lnSpc>
                <a:buFont typeface="Arial"/>
                <a:buChar char="•"/>
              </a:pPr>
              <a:r>
                <a:rPr lang="en-US" b="true" sz="2117" u="sng">
                  <a:solidFill>
                    <a:srgbClr val="EBF5FE"/>
                  </a:solidFill>
                  <a:latin typeface="Codec Pro Bold"/>
                  <a:ea typeface="Codec Pro Bold"/>
                  <a:cs typeface="Codec Pro Bold"/>
                  <a:sym typeface="Codec Pro Bold"/>
                </a:rPr>
                <a:t>Incremental Insertion</a:t>
              </a:r>
              <a:r>
                <a:rPr lang="en-US" b="true" sz="2117">
                  <a:solidFill>
                    <a:srgbClr val="EBF5FE"/>
                  </a:solidFill>
                  <a:latin typeface="Codec Pro Bold"/>
                  <a:ea typeface="Codec Pro Bold"/>
                  <a:cs typeface="Codec Pro Bold"/>
                  <a:sym typeface="Codec Pro Bold"/>
                </a:rPr>
                <a:t>: Adds points one by one, updating the diagram iteratively. Each new point is inserted, and affected regions are adjusted accordingly.</a:t>
              </a:r>
            </a:p>
            <a:p>
              <a:pPr algn="l" marL="457124" indent="-228562" lvl="1">
                <a:lnSpc>
                  <a:spcPts val="2964"/>
                </a:lnSpc>
                <a:buFont typeface="Arial"/>
                <a:buChar char="•"/>
              </a:pPr>
              <a:r>
                <a:rPr lang="en-US" b="true" sz="2117" u="sng">
                  <a:solidFill>
                    <a:srgbClr val="EBF5FE"/>
                  </a:solidFill>
                  <a:latin typeface="Codec Pro Bold"/>
                  <a:ea typeface="Codec Pro Bold"/>
                  <a:cs typeface="Codec Pro Bold"/>
                  <a:sym typeface="Codec Pro Bold"/>
                </a:rPr>
                <a:t>Divide and Conquer</a:t>
              </a:r>
              <a:r>
                <a:rPr lang="en-US" b="true" sz="2117">
                  <a:solidFill>
                    <a:srgbClr val="EBF5FE"/>
                  </a:solidFill>
                  <a:latin typeface="Codec Pro Bold"/>
                  <a:ea typeface="Codec Pro Bold"/>
                  <a:cs typeface="Codec Pro Bold"/>
                  <a:sym typeface="Codec Pro Bold"/>
                </a:rPr>
                <a:t>: Recursively divides the set of points into smaller subsets, constructs Voronoi diagrams for each subset, and then merges them</a:t>
              </a:r>
            </a:p>
          </p:txBody>
        </p:sp>
      </p:grpSp>
      <p:grpSp>
        <p:nvGrpSpPr>
          <p:cNvPr name="Group 16" id="16"/>
          <p:cNvGrpSpPr/>
          <p:nvPr/>
        </p:nvGrpSpPr>
        <p:grpSpPr>
          <a:xfrm rot="0">
            <a:off x="5459252" y="6069115"/>
            <a:ext cx="7092280" cy="3819768"/>
            <a:chOff x="0" y="0"/>
            <a:chExt cx="9456374" cy="5093024"/>
          </a:xfrm>
        </p:grpSpPr>
        <p:grpSp>
          <p:nvGrpSpPr>
            <p:cNvPr name="Group 17" id="17"/>
            <p:cNvGrpSpPr/>
            <p:nvPr/>
          </p:nvGrpSpPr>
          <p:grpSpPr>
            <a:xfrm rot="0">
              <a:off x="0" y="0"/>
              <a:ext cx="9456374" cy="5093024"/>
              <a:chOff x="0" y="0"/>
              <a:chExt cx="1559026" cy="839662"/>
            </a:xfrm>
          </p:grpSpPr>
          <p:sp>
            <p:nvSpPr>
              <p:cNvPr name="Freeform 18" id="18"/>
              <p:cNvSpPr/>
              <p:nvPr/>
            </p:nvSpPr>
            <p:spPr>
              <a:xfrm flipH="false" flipV="false" rot="0">
                <a:off x="0" y="0"/>
                <a:ext cx="1559026" cy="839662"/>
              </a:xfrm>
              <a:custGeom>
                <a:avLst/>
                <a:gdLst/>
                <a:ahLst/>
                <a:cxnLst/>
                <a:rect r="r" b="b" t="t" l="l"/>
                <a:pathLst>
                  <a:path h="839662" w="1559026">
                    <a:moveTo>
                      <a:pt x="49122" y="0"/>
                    </a:moveTo>
                    <a:lnTo>
                      <a:pt x="1509904" y="0"/>
                    </a:lnTo>
                    <a:cubicBezTo>
                      <a:pt x="1522932" y="0"/>
                      <a:pt x="1535427" y="5175"/>
                      <a:pt x="1544639" y="14387"/>
                    </a:cubicBezTo>
                    <a:cubicBezTo>
                      <a:pt x="1553851" y="23600"/>
                      <a:pt x="1559026" y="36094"/>
                      <a:pt x="1559026" y="49122"/>
                    </a:cubicBezTo>
                    <a:lnTo>
                      <a:pt x="1559026" y="790540"/>
                    </a:lnTo>
                    <a:cubicBezTo>
                      <a:pt x="1559026" y="803568"/>
                      <a:pt x="1553851" y="816062"/>
                      <a:pt x="1544639" y="825275"/>
                    </a:cubicBezTo>
                    <a:cubicBezTo>
                      <a:pt x="1535427" y="834487"/>
                      <a:pt x="1522932" y="839662"/>
                      <a:pt x="1509904" y="839662"/>
                    </a:cubicBezTo>
                    <a:lnTo>
                      <a:pt x="49122" y="839662"/>
                    </a:lnTo>
                    <a:cubicBezTo>
                      <a:pt x="36094" y="839662"/>
                      <a:pt x="23600" y="834487"/>
                      <a:pt x="14387" y="825275"/>
                    </a:cubicBezTo>
                    <a:cubicBezTo>
                      <a:pt x="5175" y="816062"/>
                      <a:pt x="0" y="803568"/>
                      <a:pt x="0" y="790540"/>
                    </a:cubicBezTo>
                    <a:lnTo>
                      <a:pt x="0" y="49122"/>
                    </a:lnTo>
                    <a:cubicBezTo>
                      <a:pt x="0" y="36094"/>
                      <a:pt x="5175" y="23600"/>
                      <a:pt x="14387" y="14387"/>
                    </a:cubicBezTo>
                    <a:cubicBezTo>
                      <a:pt x="23600" y="5175"/>
                      <a:pt x="36094" y="0"/>
                      <a:pt x="49122" y="0"/>
                    </a:cubicBezTo>
                    <a:close/>
                  </a:path>
                </a:pathLst>
              </a:custGeom>
              <a:solidFill>
                <a:srgbClr val="000000">
                  <a:alpha val="0"/>
                </a:srgbClr>
              </a:solidFill>
              <a:ln w="66675" cap="rnd">
                <a:solidFill>
                  <a:srgbClr val="00689F"/>
                </a:solidFill>
                <a:prstDash val="dash"/>
                <a:round/>
              </a:ln>
            </p:spPr>
          </p:sp>
          <p:sp>
            <p:nvSpPr>
              <p:cNvPr name="TextBox 19" id="19"/>
              <p:cNvSpPr txBox="true"/>
              <p:nvPr/>
            </p:nvSpPr>
            <p:spPr>
              <a:xfrm>
                <a:off x="0" y="-76200"/>
                <a:ext cx="1559026" cy="915862"/>
              </a:xfrm>
              <a:prstGeom prst="rect">
                <a:avLst/>
              </a:prstGeom>
            </p:spPr>
            <p:txBody>
              <a:bodyPr anchor="ctr" rtlCol="false" tIns="60865" lIns="60865" bIns="60865" rIns="60865"/>
              <a:lstStyle/>
              <a:p>
                <a:pPr algn="ctr">
                  <a:lnSpc>
                    <a:spcPts val="2868"/>
                  </a:lnSpc>
                </a:pPr>
              </a:p>
            </p:txBody>
          </p:sp>
        </p:grpSp>
        <p:sp>
          <p:nvSpPr>
            <p:cNvPr name="TextBox 20" id="20"/>
            <p:cNvSpPr txBox="true"/>
            <p:nvPr/>
          </p:nvSpPr>
          <p:spPr>
            <a:xfrm rot="0">
              <a:off x="220008" y="99170"/>
              <a:ext cx="9236366" cy="4911474"/>
            </a:xfrm>
            <a:prstGeom prst="rect">
              <a:avLst/>
            </a:prstGeom>
          </p:spPr>
          <p:txBody>
            <a:bodyPr anchor="t" rtlCol="false" tIns="0" lIns="0" bIns="0" rIns="0">
              <a:spAutoFit/>
            </a:bodyPr>
            <a:lstStyle/>
            <a:p>
              <a:pPr algn="l">
                <a:lnSpc>
                  <a:spcPts val="3291"/>
                </a:lnSpc>
              </a:pPr>
              <a:r>
                <a:rPr lang="en-US" sz="2351" b="true">
                  <a:solidFill>
                    <a:srgbClr val="204A87"/>
                  </a:solidFill>
                  <a:latin typeface="Codec Pro Bold"/>
                  <a:ea typeface="Codec Pro Bold"/>
                  <a:cs typeface="Codec Pro Bold"/>
                  <a:sym typeface="Codec Pro Bold"/>
                </a:rPr>
                <a:t>VORONOI DIAGRAMS IN WORLD GENERATION:-</a:t>
              </a:r>
            </a:p>
            <a:p>
              <a:pPr algn="l" marL="507614" indent="-253807" lvl="1">
                <a:lnSpc>
                  <a:spcPts val="3291"/>
                </a:lnSpc>
                <a:buFont typeface="Arial"/>
                <a:buChar char="•"/>
              </a:pPr>
              <a:r>
                <a:rPr lang="en-US" b="true" sz="2351">
                  <a:solidFill>
                    <a:srgbClr val="204A87"/>
                  </a:solidFill>
                  <a:latin typeface="Codec Pro Bold"/>
                  <a:ea typeface="Codec Pro Bold"/>
                  <a:cs typeface="Codec Pro Bold"/>
                  <a:sym typeface="Codec Pro Bold"/>
                </a:rPr>
                <a:t>Terrain Generation: Used to create diverse terrain types by assigning different features (e.g., mountains, forests) to each cell based on the seed point's properties. </a:t>
              </a:r>
            </a:p>
            <a:p>
              <a:pPr algn="l" marL="507614" indent="-253807" lvl="1">
                <a:lnSpc>
                  <a:spcPts val="3291"/>
                </a:lnSpc>
                <a:buFont typeface="Arial"/>
                <a:buChar char="•"/>
              </a:pPr>
              <a:r>
                <a:rPr lang="en-US" b="true" sz="2351">
                  <a:solidFill>
                    <a:srgbClr val="204A87"/>
                  </a:solidFill>
                  <a:latin typeface="Codec Pro Bold"/>
                  <a:ea typeface="Codec Pro Bold"/>
                  <a:cs typeface="Codec Pro Bold"/>
                  <a:sym typeface="Codec Pro Bold"/>
                </a:rPr>
                <a:t>Natural patterns like river networks or geological formations</a:t>
              </a:r>
            </a:p>
            <a:p>
              <a:pPr algn="l" marL="507614" indent="-253807" lvl="1">
                <a:lnSpc>
                  <a:spcPts val="3291"/>
                </a:lnSpc>
                <a:buFont typeface="Arial"/>
                <a:buChar char="•"/>
              </a:pPr>
              <a:r>
                <a:rPr lang="en-US" b="true" sz="2351">
                  <a:solidFill>
                    <a:srgbClr val="204A87"/>
                  </a:solidFill>
                  <a:latin typeface="Codec Pro Bold"/>
                  <a:ea typeface="Codec Pro Bold"/>
                  <a:cs typeface="Codec Pro Bold"/>
                  <a:sym typeface="Codec Pro Bold"/>
                </a:rPr>
                <a:t>Used in designing maps in games, with settlements, islands etc.</a:t>
              </a:r>
            </a:p>
          </p:txBody>
        </p:sp>
      </p:grpSp>
      <p:sp>
        <p:nvSpPr>
          <p:cNvPr name="Freeform 21" id="21"/>
          <p:cNvSpPr/>
          <p:nvPr/>
        </p:nvSpPr>
        <p:spPr>
          <a:xfrm flipH="false" flipV="false" rot="0">
            <a:off x="13316786" y="5876041"/>
            <a:ext cx="4205916" cy="4205916"/>
          </a:xfrm>
          <a:custGeom>
            <a:avLst/>
            <a:gdLst/>
            <a:ahLst/>
            <a:cxnLst/>
            <a:rect r="r" b="b" t="t" l="l"/>
            <a:pathLst>
              <a:path h="4205916" w="4205916">
                <a:moveTo>
                  <a:pt x="0" y="0"/>
                </a:moveTo>
                <a:lnTo>
                  <a:pt x="4205917" y="0"/>
                </a:lnTo>
                <a:lnTo>
                  <a:pt x="4205917" y="4205916"/>
                </a:lnTo>
                <a:lnTo>
                  <a:pt x="0" y="4205916"/>
                </a:lnTo>
                <a:lnTo>
                  <a:pt x="0" y="0"/>
                </a:lnTo>
                <a:close/>
              </a:path>
            </a:pathLst>
          </a:custGeom>
          <a:blipFill>
            <a:blip r:embed="rId6"/>
            <a:stretch>
              <a:fillRect l="0" t="0" r="0" b="0"/>
            </a:stretch>
          </a:blipFill>
        </p:spPr>
      </p:sp>
      <p:grpSp>
        <p:nvGrpSpPr>
          <p:cNvPr name="Group 22" id="22"/>
          <p:cNvGrpSpPr/>
          <p:nvPr/>
        </p:nvGrpSpPr>
        <p:grpSpPr>
          <a:xfrm rot="0">
            <a:off x="10972800" y="563187"/>
            <a:ext cx="7315200" cy="931025"/>
            <a:chOff x="0" y="0"/>
            <a:chExt cx="9753600" cy="1241367"/>
          </a:xfrm>
        </p:grpSpPr>
        <p:sp>
          <p:nvSpPr>
            <p:cNvPr name="Freeform 23" id="23"/>
            <p:cNvSpPr/>
            <p:nvPr/>
          </p:nvSpPr>
          <p:spPr>
            <a:xfrm flipH="false" flipV="false" rot="0">
              <a:off x="0" y="0"/>
              <a:ext cx="9753600" cy="1241367"/>
            </a:xfrm>
            <a:custGeom>
              <a:avLst/>
              <a:gdLst/>
              <a:ahLst/>
              <a:cxnLst/>
              <a:rect r="r" b="b" t="t" l="l"/>
              <a:pathLst>
                <a:path h="1241367" w="9753600">
                  <a:moveTo>
                    <a:pt x="0" y="0"/>
                  </a:moveTo>
                  <a:lnTo>
                    <a:pt x="9753600" y="0"/>
                  </a:lnTo>
                  <a:lnTo>
                    <a:pt x="9753600" y="1241367"/>
                  </a:lnTo>
                  <a:lnTo>
                    <a:pt x="0" y="12413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4" id="24"/>
            <p:cNvGrpSpPr/>
            <p:nvPr/>
          </p:nvGrpSpPr>
          <p:grpSpPr>
            <a:xfrm rot="0">
              <a:off x="187906" y="155052"/>
              <a:ext cx="875783" cy="858406"/>
              <a:chOff x="0" y="0"/>
              <a:chExt cx="345988" cy="339123"/>
            </a:xfrm>
          </p:grpSpPr>
          <p:sp>
            <p:nvSpPr>
              <p:cNvPr name="Freeform 25" id="25"/>
              <p:cNvSpPr/>
              <p:nvPr/>
            </p:nvSpPr>
            <p:spPr>
              <a:xfrm flipH="false" flipV="false" rot="0">
                <a:off x="0" y="0"/>
                <a:ext cx="345988" cy="339123"/>
              </a:xfrm>
              <a:custGeom>
                <a:avLst/>
                <a:gdLst/>
                <a:ahLst/>
                <a:cxnLst/>
                <a:rect r="r" b="b" t="t" l="l"/>
                <a:pathLst>
                  <a:path h="339123" w="345988">
                    <a:moveTo>
                      <a:pt x="0" y="0"/>
                    </a:moveTo>
                    <a:lnTo>
                      <a:pt x="345988" y="0"/>
                    </a:lnTo>
                    <a:lnTo>
                      <a:pt x="345988" y="339123"/>
                    </a:lnTo>
                    <a:lnTo>
                      <a:pt x="0" y="339123"/>
                    </a:lnTo>
                    <a:close/>
                  </a:path>
                </a:pathLst>
              </a:custGeom>
              <a:solidFill>
                <a:srgbClr val="00204B"/>
              </a:solidFill>
            </p:spPr>
          </p:sp>
          <p:sp>
            <p:nvSpPr>
              <p:cNvPr name="TextBox 26" id="26"/>
              <p:cNvSpPr txBox="true"/>
              <p:nvPr/>
            </p:nvSpPr>
            <p:spPr>
              <a:xfrm>
                <a:off x="0" y="-76200"/>
                <a:ext cx="345988" cy="415323"/>
              </a:xfrm>
              <a:prstGeom prst="rect">
                <a:avLst/>
              </a:prstGeom>
            </p:spPr>
            <p:txBody>
              <a:bodyPr anchor="ctr" rtlCol="false" tIns="25400" lIns="25400" bIns="25400" rIns="25400"/>
              <a:lstStyle/>
              <a:p>
                <a:pPr algn="ctr">
                  <a:lnSpc>
                    <a:spcPts val="2868"/>
                  </a:lnSpc>
                </a:pPr>
              </a:p>
            </p:txBody>
          </p:sp>
        </p:grpSp>
        <p:sp>
          <p:nvSpPr>
            <p:cNvPr name="Freeform 27" id="27"/>
            <p:cNvSpPr/>
            <p:nvPr/>
          </p:nvSpPr>
          <p:spPr>
            <a:xfrm flipH="false" flipV="false" rot="0">
              <a:off x="148724" y="143610"/>
              <a:ext cx="954147" cy="954147"/>
            </a:xfrm>
            <a:custGeom>
              <a:avLst/>
              <a:gdLst/>
              <a:ahLst/>
              <a:cxnLst/>
              <a:rect r="r" b="b" t="t" l="l"/>
              <a:pathLst>
                <a:path h="954147" w="954147">
                  <a:moveTo>
                    <a:pt x="0" y="0"/>
                  </a:moveTo>
                  <a:lnTo>
                    <a:pt x="954147" y="0"/>
                  </a:lnTo>
                  <a:lnTo>
                    <a:pt x="954147" y="954147"/>
                  </a:lnTo>
                  <a:lnTo>
                    <a:pt x="0" y="9541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8" id="28"/>
            <p:cNvSpPr txBox="true"/>
            <p:nvPr/>
          </p:nvSpPr>
          <p:spPr>
            <a:xfrm rot="0">
              <a:off x="1419593" y="121014"/>
              <a:ext cx="6962407" cy="840756"/>
            </a:xfrm>
            <a:prstGeom prst="rect">
              <a:avLst/>
            </a:prstGeom>
          </p:spPr>
          <p:txBody>
            <a:bodyPr anchor="t" rtlCol="false" tIns="0" lIns="0" bIns="0" rIns="0">
              <a:spAutoFit/>
            </a:bodyPr>
            <a:lstStyle/>
            <a:p>
              <a:pPr algn="l">
                <a:lnSpc>
                  <a:spcPts val="5206"/>
                </a:lnSpc>
                <a:spcBef>
                  <a:spcPct val="0"/>
                </a:spcBef>
              </a:pPr>
              <a:r>
                <a:rPr lang="en-US" sz="3718">
                  <a:solidFill>
                    <a:srgbClr val="36486C"/>
                  </a:solidFill>
                  <a:latin typeface="Handelson Five"/>
                  <a:ea typeface="Handelson Five"/>
                  <a:cs typeface="Handelson Five"/>
                  <a:sym typeface="Handelson Five"/>
                </a:rPr>
                <a:t>VORONOI DIAGRAMS</a:t>
              </a:r>
            </a:p>
          </p:txBody>
        </p:sp>
      </p:grpSp>
      <p:sp>
        <p:nvSpPr>
          <p:cNvPr name="AutoShape 29" id="29"/>
          <p:cNvSpPr/>
          <p:nvPr/>
        </p:nvSpPr>
        <p:spPr>
          <a:xfrm flipH="true">
            <a:off x="522872" y="4540586"/>
            <a:ext cx="323276" cy="1903015"/>
          </a:xfrm>
          <a:prstGeom prst="line">
            <a:avLst/>
          </a:prstGeom>
          <a:ln cap="rnd" w="95250">
            <a:solidFill>
              <a:srgbClr val="00689F"/>
            </a:solidFill>
            <a:prstDash val="sysDot"/>
            <a:headEnd type="none" len="sm" w="sm"/>
            <a:tailEnd type="triangle" len="med" w="lg"/>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4261967" y="6850331"/>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64748" y="2208072"/>
            <a:ext cx="16494552" cy="3741464"/>
            <a:chOff x="0" y="0"/>
            <a:chExt cx="21992736" cy="4988619"/>
          </a:xfrm>
        </p:grpSpPr>
        <p:grpSp>
          <p:nvGrpSpPr>
            <p:cNvPr name="Group 4" id="4"/>
            <p:cNvGrpSpPr/>
            <p:nvPr/>
          </p:nvGrpSpPr>
          <p:grpSpPr>
            <a:xfrm rot="0">
              <a:off x="0" y="0"/>
              <a:ext cx="21992736" cy="4905920"/>
              <a:chOff x="0" y="0"/>
              <a:chExt cx="4344244" cy="969071"/>
            </a:xfrm>
          </p:grpSpPr>
          <p:sp>
            <p:nvSpPr>
              <p:cNvPr name="Freeform 5" id="5"/>
              <p:cNvSpPr/>
              <p:nvPr/>
            </p:nvSpPr>
            <p:spPr>
              <a:xfrm flipH="false" flipV="false" rot="0">
                <a:off x="0" y="0"/>
                <a:ext cx="4344244" cy="969071"/>
              </a:xfrm>
              <a:custGeom>
                <a:avLst/>
                <a:gdLst/>
                <a:ahLst/>
                <a:cxnLst/>
                <a:rect r="r" b="b" t="t" l="l"/>
                <a:pathLst>
                  <a:path h="969071" w="4344244">
                    <a:moveTo>
                      <a:pt x="18774" y="0"/>
                    </a:moveTo>
                    <a:lnTo>
                      <a:pt x="4325470" y="0"/>
                    </a:lnTo>
                    <a:cubicBezTo>
                      <a:pt x="4330449" y="0"/>
                      <a:pt x="4335224" y="1978"/>
                      <a:pt x="4338745" y="5499"/>
                    </a:cubicBezTo>
                    <a:cubicBezTo>
                      <a:pt x="4342266" y="9020"/>
                      <a:pt x="4344244" y="13795"/>
                      <a:pt x="4344244" y="18774"/>
                    </a:cubicBezTo>
                    <a:lnTo>
                      <a:pt x="4344244" y="950296"/>
                    </a:lnTo>
                    <a:cubicBezTo>
                      <a:pt x="4344244" y="960665"/>
                      <a:pt x="4335838" y="969071"/>
                      <a:pt x="4325470" y="969071"/>
                    </a:cubicBezTo>
                    <a:lnTo>
                      <a:pt x="18774" y="969071"/>
                    </a:lnTo>
                    <a:cubicBezTo>
                      <a:pt x="8406" y="969071"/>
                      <a:pt x="0" y="960665"/>
                      <a:pt x="0" y="950296"/>
                    </a:cubicBezTo>
                    <a:lnTo>
                      <a:pt x="0" y="18774"/>
                    </a:lnTo>
                    <a:cubicBezTo>
                      <a:pt x="0" y="8406"/>
                      <a:pt x="8406" y="0"/>
                      <a:pt x="18774" y="0"/>
                    </a:cubicBezTo>
                    <a:close/>
                  </a:path>
                </a:pathLst>
              </a:custGeom>
              <a:solidFill>
                <a:srgbClr val="204A87"/>
              </a:solidFill>
            </p:spPr>
          </p:sp>
          <p:sp>
            <p:nvSpPr>
              <p:cNvPr name="TextBox 6" id="6"/>
              <p:cNvSpPr txBox="true"/>
              <p:nvPr/>
            </p:nvSpPr>
            <p:spPr>
              <a:xfrm>
                <a:off x="0" y="-76200"/>
                <a:ext cx="4344244" cy="1045271"/>
              </a:xfrm>
              <a:prstGeom prst="rect">
                <a:avLst/>
              </a:prstGeom>
            </p:spPr>
            <p:txBody>
              <a:bodyPr anchor="ctr" rtlCol="false" tIns="50800" lIns="50800" bIns="50800" rIns="50800"/>
              <a:lstStyle/>
              <a:p>
                <a:pPr algn="ctr">
                  <a:lnSpc>
                    <a:spcPts val="2868"/>
                  </a:lnSpc>
                </a:pPr>
              </a:p>
            </p:txBody>
          </p:sp>
        </p:grpSp>
        <p:sp>
          <p:nvSpPr>
            <p:cNvPr name="TextBox 7" id="7"/>
            <p:cNvSpPr txBox="true"/>
            <p:nvPr/>
          </p:nvSpPr>
          <p:spPr>
            <a:xfrm rot="0">
              <a:off x="475986" y="241300"/>
              <a:ext cx="6148874" cy="4501872"/>
            </a:xfrm>
            <a:prstGeom prst="rect">
              <a:avLst/>
            </a:prstGeom>
          </p:spPr>
          <p:txBody>
            <a:bodyPr anchor="t" rtlCol="false" tIns="0" lIns="0" bIns="0" rIns="0">
              <a:spAutoFit/>
            </a:bodyPr>
            <a:lstStyle/>
            <a:p>
              <a:pPr algn="l">
                <a:lnSpc>
                  <a:spcPts val="2708"/>
                </a:lnSpc>
              </a:pPr>
              <a:r>
                <a:rPr lang="en-US" sz="1934" u="sng" b="true">
                  <a:solidFill>
                    <a:srgbClr val="FFFFFF"/>
                  </a:solidFill>
                  <a:latin typeface="Codec Pro Bold"/>
                  <a:ea typeface="Codec Pro Bold"/>
                  <a:cs typeface="Codec Pro Bold"/>
                  <a:sym typeface="Codec Pro Bold"/>
                </a:rPr>
                <a:t>1. Initialize an Empty Diagram</a:t>
              </a:r>
            </a:p>
            <a:p>
              <a:pPr algn="l" marL="417739" indent="-208870" lvl="1">
                <a:lnSpc>
                  <a:spcPts val="2708"/>
                </a:lnSpc>
                <a:buFont typeface="Arial"/>
                <a:buChar char="•"/>
              </a:pPr>
              <a:r>
                <a:rPr lang="en-US" sz="1934">
                  <a:solidFill>
                    <a:srgbClr val="FFFFFF"/>
                  </a:solidFill>
                  <a:latin typeface="Codec Pro"/>
                  <a:ea typeface="Codec Pro"/>
                  <a:cs typeface="Codec Pro"/>
                  <a:sym typeface="Codec Pro"/>
                </a:rPr>
                <a:t>Begin with an empty plane where no points exist.</a:t>
              </a:r>
            </a:p>
            <a:p>
              <a:pPr algn="l">
                <a:lnSpc>
                  <a:spcPts val="2708"/>
                </a:lnSpc>
              </a:pPr>
            </a:p>
            <a:p>
              <a:pPr algn="l">
                <a:lnSpc>
                  <a:spcPts val="2708"/>
                </a:lnSpc>
              </a:pPr>
              <a:r>
                <a:rPr lang="en-US" sz="1934" u="sng">
                  <a:solidFill>
                    <a:srgbClr val="FFFFFF"/>
                  </a:solidFill>
                  <a:latin typeface="Codec Pro"/>
                  <a:ea typeface="Codec Pro"/>
                  <a:cs typeface="Codec Pro"/>
                  <a:sym typeface="Codec Pro"/>
                </a:rPr>
                <a:t>2. </a:t>
              </a:r>
              <a:r>
                <a:rPr lang="en-US" b="true" sz="1934" u="sng">
                  <a:solidFill>
                    <a:srgbClr val="FFFFFF"/>
                  </a:solidFill>
                  <a:latin typeface="Codec Pro Bold"/>
                  <a:ea typeface="Codec Pro Bold"/>
                  <a:cs typeface="Codec Pro Bold"/>
                  <a:sym typeface="Codec Pro Bold"/>
                </a:rPr>
                <a:t>Insert the First Point</a:t>
              </a:r>
            </a:p>
            <a:p>
              <a:pPr algn="l" marL="417739" indent="-208870" lvl="1">
                <a:lnSpc>
                  <a:spcPts val="2708"/>
                </a:lnSpc>
                <a:buFont typeface="Arial"/>
                <a:buChar char="•"/>
              </a:pPr>
              <a:r>
                <a:rPr lang="en-US" sz="1934">
                  <a:solidFill>
                    <a:srgbClr val="FFFFFF"/>
                  </a:solidFill>
                  <a:latin typeface="Codec Pro"/>
                  <a:ea typeface="Codec Pro"/>
                  <a:cs typeface="Codec Pro"/>
                  <a:sym typeface="Codec Pro"/>
                </a:rPr>
                <a:t>The first point inserted occupies the entire plane as its Voronoi cell.</a:t>
              </a:r>
            </a:p>
            <a:p>
              <a:pPr algn="l" marL="417739" indent="-208870" lvl="1">
                <a:lnSpc>
                  <a:spcPts val="2708"/>
                </a:lnSpc>
                <a:buFont typeface="Arial"/>
                <a:buChar char="•"/>
              </a:pPr>
              <a:r>
                <a:rPr lang="en-US" sz="1934">
                  <a:solidFill>
                    <a:srgbClr val="FFFFFF"/>
                  </a:solidFill>
                  <a:latin typeface="Codec Pro"/>
                  <a:ea typeface="Codec Pro"/>
                  <a:cs typeface="Codec Pro"/>
                  <a:sym typeface="Codec Pro"/>
                </a:rPr>
                <a:t>Since there are no other points, no edges or boundaries are needed.</a:t>
              </a:r>
            </a:p>
            <a:p>
              <a:pPr algn="l">
                <a:lnSpc>
                  <a:spcPts val="2708"/>
                </a:lnSpc>
              </a:pPr>
            </a:p>
          </p:txBody>
        </p:sp>
        <p:sp>
          <p:nvSpPr>
            <p:cNvPr name="TextBox 8" id="8"/>
            <p:cNvSpPr txBox="true"/>
            <p:nvPr/>
          </p:nvSpPr>
          <p:spPr>
            <a:xfrm rot="0">
              <a:off x="7096880" y="190500"/>
              <a:ext cx="7129984" cy="4798119"/>
            </a:xfrm>
            <a:prstGeom prst="rect">
              <a:avLst/>
            </a:prstGeom>
          </p:spPr>
          <p:txBody>
            <a:bodyPr anchor="t" rtlCol="false" tIns="0" lIns="0" bIns="0" rIns="0">
              <a:spAutoFit/>
            </a:bodyPr>
            <a:lstStyle/>
            <a:p>
              <a:pPr algn="l">
                <a:lnSpc>
                  <a:spcPts val="2632"/>
                </a:lnSpc>
              </a:pPr>
              <a:r>
                <a:rPr lang="en-US" sz="1880" u="sng" b="true">
                  <a:solidFill>
                    <a:srgbClr val="FFFFFF"/>
                  </a:solidFill>
                  <a:latin typeface="Codec Pro Bold"/>
                  <a:ea typeface="Codec Pro Bold"/>
                  <a:cs typeface="Codec Pro Bold"/>
                  <a:sym typeface="Codec Pro Bold"/>
                </a:rPr>
                <a:t>3. Insert the Second Point</a:t>
              </a:r>
            </a:p>
            <a:p>
              <a:pPr algn="l" marL="406043" indent="-203021" lvl="1">
                <a:lnSpc>
                  <a:spcPts val="2632"/>
                </a:lnSpc>
                <a:buFont typeface="Arial"/>
                <a:buChar char="•"/>
              </a:pPr>
              <a:r>
                <a:rPr lang="en-US" sz="1880">
                  <a:solidFill>
                    <a:srgbClr val="FFFFFF"/>
                  </a:solidFill>
                  <a:latin typeface="Codec Pro"/>
                  <a:ea typeface="Codec Pro"/>
                  <a:cs typeface="Codec Pro"/>
                  <a:sym typeface="Codec Pro"/>
                </a:rPr>
                <a:t>Compute perpendicular bisector between the two points:</a:t>
              </a:r>
            </a:p>
            <a:p>
              <a:pPr algn="l" marL="812086" indent="-270695" lvl="2">
                <a:lnSpc>
                  <a:spcPts val="2632"/>
                </a:lnSpc>
                <a:buAutoNum type="alphaLcPeriod" startAt="1"/>
              </a:pPr>
              <a:r>
                <a:rPr lang="en-US" sz="1880">
                  <a:solidFill>
                    <a:srgbClr val="FFFFFF"/>
                  </a:solidFill>
                  <a:latin typeface="Codec Pro"/>
                  <a:ea typeface="Codec Pro"/>
                  <a:cs typeface="Codec Pro"/>
                  <a:sym typeface="Codec Pro"/>
                </a:rPr>
                <a:t>Find the midpoint between the two points.</a:t>
              </a:r>
            </a:p>
            <a:p>
              <a:pPr algn="l" marL="812086" indent="-270695" lvl="2">
                <a:lnSpc>
                  <a:spcPts val="2632"/>
                </a:lnSpc>
                <a:buAutoNum type="alphaLcPeriod" startAt="1"/>
              </a:pPr>
              <a:r>
                <a:rPr lang="en-US" sz="1880">
                  <a:solidFill>
                    <a:srgbClr val="FFFFFF"/>
                  </a:solidFill>
                  <a:latin typeface="Codec Pro"/>
                  <a:ea typeface="Codec Pro"/>
                  <a:cs typeface="Codec Pro"/>
                  <a:sym typeface="Codec Pro"/>
                </a:rPr>
                <a:t>Compute the perpendicular slope.</a:t>
              </a:r>
            </a:p>
            <a:p>
              <a:pPr algn="l" marL="812086" indent="-270695" lvl="2">
                <a:lnSpc>
                  <a:spcPts val="2632"/>
                </a:lnSpc>
                <a:buAutoNum type="alphaLcPeriod" startAt="1"/>
              </a:pPr>
              <a:r>
                <a:rPr lang="en-US" sz="1880">
                  <a:solidFill>
                    <a:srgbClr val="FFFFFF"/>
                  </a:solidFill>
                  <a:latin typeface="Codec Pro"/>
                  <a:ea typeface="Codec Pro"/>
                  <a:cs typeface="Codec Pro"/>
                  <a:sym typeface="Codec Pro"/>
                </a:rPr>
                <a:t>Extend the bisector infinitely in both directions.</a:t>
              </a:r>
            </a:p>
            <a:p>
              <a:pPr algn="l" marL="406043" indent="-203021" lvl="1">
                <a:lnSpc>
                  <a:spcPts val="2632"/>
                </a:lnSpc>
                <a:buFont typeface="Arial"/>
                <a:buChar char="•"/>
              </a:pPr>
              <a:r>
                <a:rPr lang="en-US" sz="1880">
                  <a:solidFill>
                    <a:srgbClr val="FFFFFF"/>
                  </a:solidFill>
                  <a:latin typeface="Codec Pro"/>
                  <a:ea typeface="Codec Pro"/>
                  <a:cs typeface="Codec Pro"/>
                  <a:sym typeface="Codec Pro"/>
                </a:rPr>
                <a:t>This bisector divides the plane into two cells, one for each point.</a:t>
              </a:r>
            </a:p>
            <a:p>
              <a:pPr algn="l">
                <a:lnSpc>
                  <a:spcPts val="2632"/>
                </a:lnSpc>
              </a:pPr>
            </a:p>
          </p:txBody>
        </p:sp>
        <p:sp>
          <p:nvSpPr>
            <p:cNvPr name="TextBox 9" id="9"/>
            <p:cNvSpPr txBox="true"/>
            <p:nvPr/>
          </p:nvSpPr>
          <p:spPr>
            <a:xfrm rot="0">
              <a:off x="14696764" y="188944"/>
              <a:ext cx="6997370" cy="4461357"/>
            </a:xfrm>
            <a:prstGeom prst="rect">
              <a:avLst/>
            </a:prstGeom>
          </p:spPr>
          <p:txBody>
            <a:bodyPr anchor="t" rtlCol="false" tIns="0" lIns="0" bIns="0" rIns="0">
              <a:spAutoFit/>
            </a:bodyPr>
            <a:lstStyle/>
            <a:p>
              <a:pPr algn="l">
                <a:lnSpc>
                  <a:spcPts val="2653"/>
                </a:lnSpc>
              </a:pPr>
              <a:r>
                <a:rPr lang="en-US" sz="1895" u="sng">
                  <a:solidFill>
                    <a:srgbClr val="FFFFFF"/>
                  </a:solidFill>
                  <a:latin typeface="Codec Pro"/>
                  <a:ea typeface="Codec Pro"/>
                  <a:cs typeface="Codec Pro"/>
                  <a:sym typeface="Codec Pro"/>
                </a:rPr>
                <a:t>4. </a:t>
              </a:r>
              <a:r>
                <a:rPr lang="en-US" sz="1895" u="sng" b="true">
                  <a:solidFill>
                    <a:srgbClr val="FFFFFF"/>
                  </a:solidFill>
                  <a:latin typeface="Codec Pro Bold"/>
                  <a:ea typeface="Codec Pro Bold"/>
                  <a:cs typeface="Codec Pro Bold"/>
                  <a:sym typeface="Codec Pro Bold"/>
                </a:rPr>
                <a:t>Insert the Third Po</a:t>
              </a:r>
              <a:r>
                <a:rPr lang="en-US" sz="1895" u="sng" b="true">
                  <a:solidFill>
                    <a:srgbClr val="FFFFFF"/>
                  </a:solidFill>
                  <a:latin typeface="Codec Pro Bold"/>
                  <a:ea typeface="Codec Pro Bold"/>
                  <a:cs typeface="Codec Pro Bold"/>
                  <a:sym typeface="Codec Pro Bold"/>
                </a:rPr>
                <a:t>int and Beyond</a:t>
              </a:r>
            </a:p>
            <a:p>
              <a:pPr algn="l">
                <a:lnSpc>
                  <a:spcPts val="2653"/>
                </a:lnSpc>
              </a:pPr>
              <a:r>
                <a:rPr lang="en-US" sz="1895">
                  <a:solidFill>
                    <a:srgbClr val="FFFFFF"/>
                  </a:solidFill>
                  <a:latin typeface="Codec Pro"/>
                  <a:ea typeface="Codec Pro"/>
                  <a:cs typeface="Codec Pro"/>
                  <a:sym typeface="Codec Pro"/>
                </a:rPr>
                <a:t>For each new point:</a:t>
              </a:r>
            </a:p>
            <a:p>
              <a:pPr algn="l" marL="409165" indent="-204582" lvl="1">
                <a:lnSpc>
                  <a:spcPts val="2653"/>
                </a:lnSpc>
                <a:buFont typeface="Arial"/>
                <a:buChar char="•"/>
              </a:pPr>
              <a:r>
                <a:rPr lang="en-US" sz="1895">
                  <a:solidFill>
                    <a:srgbClr val="FFFFFF"/>
                  </a:solidFill>
                  <a:latin typeface="Codec Pro"/>
                  <a:ea typeface="Codec Pro"/>
                  <a:cs typeface="Codec Pro"/>
                  <a:sym typeface="Codec Pro"/>
                </a:rPr>
                <a:t>Locate the nearest neighboring points.</a:t>
              </a:r>
            </a:p>
            <a:p>
              <a:pPr algn="l" marL="409165" indent="-204582" lvl="1">
                <a:lnSpc>
                  <a:spcPts val="2653"/>
                </a:lnSpc>
                <a:buFont typeface="Arial"/>
                <a:buChar char="•"/>
              </a:pPr>
              <a:r>
                <a:rPr lang="en-US" sz="1895">
                  <a:solidFill>
                    <a:srgbClr val="FFFFFF"/>
                  </a:solidFill>
                  <a:latin typeface="Codec Pro"/>
                  <a:ea typeface="Codec Pro"/>
                  <a:cs typeface="Codec Pro"/>
                  <a:sym typeface="Codec Pro"/>
                </a:rPr>
                <a:t>Compute the midpoint between the new point and each of its neighbors.</a:t>
              </a:r>
            </a:p>
            <a:p>
              <a:pPr algn="l" marL="409165" indent="-204582" lvl="1">
                <a:lnSpc>
                  <a:spcPts val="2653"/>
                </a:lnSpc>
                <a:buFont typeface="Arial"/>
                <a:buChar char="•"/>
              </a:pPr>
              <a:r>
                <a:rPr lang="en-US" sz="1895">
                  <a:solidFill>
                    <a:srgbClr val="FFFFFF"/>
                  </a:solidFill>
                  <a:latin typeface="Codec Pro"/>
                  <a:ea typeface="Codec Pro"/>
                  <a:cs typeface="Codec Pro"/>
                  <a:sym typeface="Codec Pro"/>
                </a:rPr>
                <a:t>Compute the perpendicular bisector.</a:t>
              </a:r>
            </a:p>
            <a:p>
              <a:pPr algn="l" marL="409165" indent="-204582" lvl="1">
                <a:lnSpc>
                  <a:spcPts val="2653"/>
                </a:lnSpc>
                <a:buFont typeface="Arial"/>
                <a:buChar char="•"/>
              </a:pPr>
              <a:r>
                <a:rPr lang="en-US" sz="1895">
                  <a:solidFill>
                    <a:srgbClr val="FFFFFF"/>
                  </a:solidFill>
                  <a:latin typeface="Codec Pro"/>
                  <a:ea typeface="Codec Pro"/>
                  <a:cs typeface="Codec Pro"/>
                  <a:sym typeface="Codec Pro"/>
                </a:rPr>
                <a:t>Extend the bisector until it intersects existing edges.</a:t>
              </a:r>
            </a:p>
            <a:p>
              <a:pPr algn="l" marL="409165" indent="-204582" lvl="1">
                <a:lnSpc>
                  <a:spcPts val="2653"/>
                </a:lnSpc>
                <a:buFont typeface="Arial"/>
                <a:buChar char="•"/>
              </a:pPr>
              <a:r>
                <a:rPr lang="en-US" sz="1895">
                  <a:solidFill>
                    <a:srgbClr val="FFFFFF"/>
                  </a:solidFill>
                  <a:latin typeface="Codec Pro"/>
                  <a:ea typeface="Codec Pro"/>
                  <a:cs typeface="Codec Pro"/>
                  <a:sym typeface="Codec Pro"/>
                </a:rPr>
                <a:t>Remove parts of old Voronoi cells that now belong to the new point.</a:t>
              </a:r>
            </a:p>
          </p:txBody>
        </p:sp>
      </p:grpSp>
      <p:grpSp>
        <p:nvGrpSpPr>
          <p:cNvPr name="Group 10" id="10"/>
          <p:cNvGrpSpPr/>
          <p:nvPr/>
        </p:nvGrpSpPr>
        <p:grpSpPr>
          <a:xfrm rot="0">
            <a:off x="10416143" y="456990"/>
            <a:ext cx="8430936" cy="1073028"/>
            <a:chOff x="0" y="0"/>
            <a:chExt cx="11241248" cy="1430704"/>
          </a:xfrm>
        </p:grpSpPr>
        <p:sp>
          <p:nvSpPr>
            <p:cNvPr name="Freeform 11" id="11"/>
            <p:cNvSpPr/>
            <p:nvPr/>
          </p:nvSpPr>
          <p:spPr>
            <a:xfrm flipH="false" flipV="false" rot="0">
              <a:off x="0" y="0"/>
              <a:ext cx="11241248" cy="1430704"/>
            </a:xfrm>
            <a:custGeom>
              <a:avLst/>
              <a:gdLst/>
              <a:ahLst/>
              <a:cxnLst/>
              <a:rect r="r" b="b" t="t" l="l"/>
              <a:pathLst>
                <a:path h="1430704" w="11241248">
                  <a:moveTo>
                    <a:pt x="0" y="0"/>
                  </a:moveTo>
                  <a:lnTo>
                    <a:pt x="11241248" y="0"/>
                  </a:lnTo>
                  <a:lnTo>
                    <a:pt x="11241248" y="1430704"/>
                  </a:lnTo>
                  <a:lnTo>
                    <a:pt x="0" y="14307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337877" y="266059"/>
              <a:ext cx="875783" cy="858406"/>
              <a:chOff x="0" y="0"/>
              <a:chExt cx="345988" cy="339123"/>
            </a:xfrm>
          </p:grpSpPr>
          <p:sp>
            <p:nvSpPr>
              <p:cNvPr name="Freeform 13" id="13"/>
              <p:cNvSpPr/>
              <p:nvPr/>
            </p:nvSpPr>
            <p:spPr>
              <a:xfrm flipH="false" flipV="false" rot="0">
                <a:off x="0" y="0"/>
                <a:ext cx="345988" cy="339123"/>
              </a:xfrm>
              <a:custGeom>
                <a:avLst/>
                <a:gdLst/>
                <a:ahLst/>
                <a:cxnLst/>
                <a:rect r="r" b="b" t="t" l="l"/>
                <a:pathLst>
                  <a:path h="339123" w="345988">
                    <a:moveTo>
                      <a:pt x="0" y="0"/>
                    </a:moveTo>
                    <a:lnTo>
                      <a:pt x="345988" y="0"/>
                    </a:lnTo>
                    <a:lnTo>
                      <a:pt x="345988" y="339123"/>
                    </a:lnTo>
                    <a:lnTo>
                      <a:pt x="0" y="339123"/>
                    </a:lnTo>
                    <a:close/>
                  </a:path>
                </a:pathLst>
              </a:custGeom>
              <a:solidFill>
                <a:srgbClr val="00204B"/>
              </a:solidFill>
            </p:spPr>
          </p:sp>
          <p:sp>
            <p:nvSpPr>
              <p:cNvPr name="TextBox 14" id="14"/>
              <p:cNvSpPr txBox="true"/>
              <p:nvPr/>
            </p:nvSpPr>
            <p:spPr>
              <a:xfrm>
                <a:off x="0" y="-76200"/>
                <a:ext cx="345988" cy="415323"/>
              </a:xfrm>
              <a:prstGeom prst="rect">
                <a:avLst/>
              </a:prstGeom>
            </p:spPr>
            <p:txBody>
              <a:bodyPr anchor="ctr" rtlCol="false" tIns="25400" lIns="25400" bIns="25400" rIns="25400"/>
              <a:lstStyle/>
              <a:p>
                <a:pPr algn="ctr">
                  <a:lnSpc>
                    <a:spcPts val="2868"/>
                  </a:lnSpc>
                </a:pPr>
              </a:p>
            </p:txBody>
          </p:sp>
        </p:grpSp>
        <p:sp>
          <p:nvSpPr>
            <p:cNvPr name="Freeform 15" id="15"/>
            <p:cNvSpPr/>
            <p:nvPr/>
          </p:nvSpPr>
          <p:spPr>
            <a:xfrm flipH="false" flipV="false" rot="0">
              <a:off x="259513" y="254617"/>
              <a:ext cx="954147" cy="954147"/>
            </a:xfrm>
            <a:custGeom>
              <a:avLst/>
              <a:gdLst/>
              <a:ahLst/>
              <a:cxnLst/>
              <a:rect r="r" b="b" t="t" l="l"/>
              <a:pathLst>
                <a:path h="954147" w="954147">
                  <a:moveTo>
                    <a:pt x="0" y="0"/>
                  </a:moveTo>
                  <a:lnTo>
                    <a:pt x="954147" y="0"/>
                  </a:lnTo>
                  <a:lnTo>
                    <a:pt x="954147" y="954147"/>
                  </a:lnTo>
                  <a:lnTo>
                    <a:pt x="0" y="9541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1624555" y="251388"/>
              <a:ext cx="6863479" cy="909565"/>
            </a:xfrm>
            <a:prstGeom prst="rect">
              <a:avLst/>
            </a:prstGeom>
          </p:spPr>
          <p:txBody>
            <a:bodyPr anchor="t" rtlCol="false" tIns="0" lIns="0" bIns="0" rIns="0">
              <a:spAutoFit/>
            </a:bodyPr>
            <a:lstStyle/>
            <a:p>
              <a:pPr algn="l">
                <a:lnSpc>
                  <a:spcPts val="5681"/>
                </a:lnSpc>
                <a:spcBef>
                  <a:spcPct val="0"/>
                </a:spcBef>
              </a:pPr>
              <a:r>
                <a:rPr lang="en-US" sz="4057">
                  <a:solidFill>
                    <a:srgbClr val="02233D"/>
                  </a:solidFill>
                  <a:latin typeface="Handelson Five"/>
                  <a:ea typeface="Handelson Five"/>
                  <a:cs typeface="Handelson Five"/>
                  <a:sym typeface="Handelson Five"/>
                </a:rPr>
                <a:t>INCREMENTAL INSERTION</a:t>
              </a:r>
            </a:p>
          </p:txBody>
        </p:sp>
      </p:grpSp>
      <p:sp>
        <p:nvSpPr>
          <p:cNvPr name="Freeform 17" id="17"/>
          <p:cNvSpPr/>
          <p:nvPr/>
        </p:nvSpPr>
        <p:spPr>
          <a:xfrm flipH="false" flipV="false" rot="0">
            <a:off x="4787598" y="6097160"/>
            <a:ext cx="3541692" cy="4065070"/>
          </a:xfrm>
          <a:custGeom>
            <a:avLst/>
            <a:gdLst/>
            <a:ahLst/>
            <a:cxnLst/>
            <a:rect r="r" b="b" t="t" l="l"/>
            <a:pathLst>
              <a:path h="4065070" w="3541692">
                <a:moveTo>
                  <a:pt x="0" y="0"/>
                </a:moveTo>
                <a:lnTo>
                  <a:pt x="3541692" y="0"/>
                </a:lnTo>
                <a:lnTo>
                  <a:pt x="3541692" y="4065070"/>
                </a:lnTo>
                <a:lnTo>
                  <a:pt x="0" y="4065070"/>
                </a:lnTo>
                <a:lnTo>
                  <a:pt x="0" y="0"/>
                </a:lnTo>
                <a:close/>
              </a:path>
            </a:pathLst>
          </a:custGeom>
          <a:blipFill>
            <a:blip r:embed="rId8"/>
            <a:stretch>
              <a:fillRect l="0" t="0" r="0" b="0"/>
            </a:stretch>
          </a:blipFill>
        </p:spPr>
      </p:sp>
      <p:sp>
        <p:nvSpPr>
          <p:cNvPr name="Freeform 18" id="18"/>
          <p:cNvSpPr/>
          <p:nvPr/>
        </p:nvSpPr>
        <p:spPr>
          <a:xfrm flipH="false" flipV="false" rot="0">
            <a:off x="8980083" y="6097160"/>
            <a:ext cx="4190794" cy="4065070"/>
          </a:xfrm>
          <a:custGeom>
            <a:avLst/>
            <a:gdLst/>
            <a:ahLst/>
            <a:cxnLst/>
            <a:rect r="r" b="b" t="t" l="l"/>
            <a:pathLst>
              <a:path h="4065070" w="4190794">
                <a:moveTo>
                  <a:pt x="0" y="0"/>
                </a:moveTo>
                <a:lnTo>
                  <a:pt x="4190794" y="0"/>
                </a:lnTo>
                <a:lnTo>
                  <a:pt x="4190794" y="4065070"/>
                </a:lnTo>
                <a:lnTo>
                  <a:pt x="0" y="4065070"/>
                </a:lnTo>
                <a:lnTo>
                  <a:pt x="0" y="0"/>
                </a:lnTo>
                <a:close/>
              </a:path>
            </a:pathLst>
          </a:custGeom>
          <a:blipFill>
            <a:blip r:embed="rId9"/>
            <a:stretch>
              <a:fillRect l="0" t="0" r="0" b="0"/>
            </a:stretch>
          </a:blipFill>
        </p:spPr>
      </p:sp>
      <p:sp>
        <p:nvSpPr>
          <p:cNvPr name="Freeform 19" id="19"/>
          <p:cNvSpPr/>
          <p:nvPr/>
        </p:nvSpPr>
        <p:spPr>
          <a:xfrm flipH="false" flipV="false" rot="0">
            <a:off x="13538459" y="6097160"/>
            <a:ext cx="4100953" cy="4065070"/>
          </a:xfrm>
          <a:custGeom>
            <a:avLst/>
            <a:gdLst/>
            <a:ahLst/>
            <a:cxnLst/>
            <a:rect r="r" b="b" t="t" l="l"/>
            <a:pathLst>
              <a:path h="4065070" w="4100953">
                <a:moveTo>
                  <a:pt x="0" y="0"/>
                </a:moveTo>
                <a:lnTo>
                  <a:pt x="4100953" y="0"/>
                </a:lnTo>
                <a:lnTo>
                  <a:pt x="4100953" y="4065070"/>
                </a:lnTo>
                <a:lnTo>
                  <a:pt x="0" y="4065070"/>
                </a:lnTo>
                <a:lnTo>
                  <a:pt x="0" y="0"/>
                </a:lnTo>
                <a:close/>
              </a:path>
            </a:pathLst>
          </a:custGeom>
          <a:blipFill>
            <a:blip r:embed="rId10"/>
            <a:stretch>
              <a:fillRect l="0" t="0" r="0" b="0"/>
            </a:stretch>
          </a:blipFill>
        </p:spPr>
      </p:sp>
      <p:sp>
        <p:nvSpPr>
          <p:cNvPr name="Freeform 20" id="20"/>
          <p:cNvSpPr/>
          <p:nvPr/>
        </p:nvSpPr>
        <p:spPr>
          <a:xfrm flipH="false" flipV="false" rot="0">
            <a:off x="378603" y="6168611"/>
            <a:ext cx="4037520" cy="3810410"/>
          </a:xfrm>
          <a:custGeom>
            <a:avLst/>
            <a:gdLst/>
            <a:ahLst/>
            <a:cxnLst/>
            <a:rect r="r" b="b" t="t" l="l"/>
            <a:pathLst>
              <a:path h="3810410" w="4037520">
                <a:moveTo>
                  <a:pt x="0" y="0"/>
                </a:moveTo>
                <a:lnTo>
                  <a:pt x="4037520" y="0"/>
                </a:lnTo>
                <a:lnTo>
                  <a:pt x="4037520" y="3810410"/>
                </a:lnTo>
                <a:lnTo>
                  <a:pt x="0" y="3810410"/>
                </a:lnTo>
                <a:lnTo>
                  <a:pt x="0" y="0"/>
                </a:lnTo>
                <a:close/>
              </a:path>
            </a:pathLst>
          </a:custGeom>
          <a:blipFill>
            <a:blip r:embed="rId11"/>
            <a:stretch>
              <a:fillRect l="0" t="0" r="0" b="0"/>
            </a:stretch>
          </a:blipFill>
        </p:spPr>
      </p:sp>
      <p:sp>
        <p:nvSpPr>
          <p:cNvPr name="TextBox 21" id="21"/>
          <p:cNvSpPr txBox="true"/>
          <p:nvPr/>
        </p:nvSpPr>
        <p:spPr>
          <a:xfrm rot="0">
            <a:off x="1604562" y="1472868"/>
            <a:ext cx="8447137" cy="516129"/>
          </a:xfrm>
          <a:prstGeom prst="rect">
            <a:avLst/>
          </a:prstGeom>
        </p:spPr>
        <p:txBody>
          <a:bodyPr anchor="t" rtlCol="false" tIns="0" lIns="0" bIns="0" rIns="0">
            <a:spAutoFit/>
          </a:bodyPr>
          <a:lstStyle/>
          <a:p>
            <a:pPr algn="l">
              <a:lnSpc>
                <a:spcPts val="4248"/>
              </a:lnSpc>
              <a:spcBef>
                <a:spcPct val="0"/>
              </a:spcBef>
            </a:pPr>
            <a:r>
              <a:rPr lang="en-US" sz="3034">
                <a:solidFill>
                  <a:srgbClr val="204A87"/>
                </a:solidFill>
                <a:latin typeface="League Spartan"/>
                <a:ea typeface="League Spartan"/>
                <a:cs typeface="League Spartan"/>
                <a:sym typeface="League Spartan"/>
              </a:rPr>
              <a:t>Algorithm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4261967" y="6850331"/>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06076" y="330008"/>
            <a:ext cx="6368991" cy="3562932"/>
            <a:chOff x="0" y="0"/>
            <a:chExt cx="8491988" cy="4750576"/>
          </a:xfrm>
        </p:grpSpPr>
        <p:grpSp>
          <p:nvGrpSpPr>
            <p:cNvPr name="Group 4" id="4"/>
            <p:cNvGrpSpPr/>
            <p:nvPr/>
          </p:nvGrpSpPr>
          <p:grpSpPr>
            <a:xfrm rot="0">
              <a:off x="0" y="0"/>
              <a:ext cx="8491988" cy="4750576"/>
              <a:chOff x="0" y="0"/>
              <a:chExt cx="1400033" cy="783204"/>
            </a:xfrm>
          </p:grpSpPr>
          <p:sp>
            <p:nvSpPr>
              <p:cNvPr name="Freeform 5" id="5"/>
              <p:cNvSpPr/>
              <p:nvPr/>
            </p:nvSpPr>
            <p:spPr>
              <a:xfrm flipH="false" flipV="false" rot="0">
                <a:off x="0" y="0"/>
                <a:ext cx="1400033" cy="783204"/>
              </a:xfrm>
              <a:custGeom>
                <a:avLst/>
                <a:gdLst/>
                <a:ahLst/>
                <a:cxnLst/>
                <a:rect r="r" b="b" t="t" l="l"/>
                <a:pathLst>
                  <a:path h="783204" w="1400033">
                    <a:moveTo>
                      <a:pt x="54700" y="0"/>
                    </a:moveTo>
                    <a:lnTo>
                      <a:pt x="1345332" y="0"/>
                    </a:lnTo>
                    <a:cubicBezTo>
                      <a:pt x="1359840" y="0"/>
                      <a:pt x="1373753" y="5763"/>
                      <a:pt x="1384011" y="16021"/>
                    </a:cubicBezTo>
                    <a:cubicBezTo>
                      <a:pt x="1394270" y="26280"/>
                      <a:pt x="1400033" y="40193"/>
                      <a:pt x="1400033" y="54700"/>
                    </a:cubicBezTo>
                    <a:lnTo>
                      <a:pt x="1400033" y="728504"/>
                    </a:lnTo>
                    <a:cubicBezTo>
                      <a:pt x="1400033" y="758714"/>
                      <a:pt x="1375542" y="783204"/>
                      <a:pt x="1345332" y="783204"/>
                    </a:cubicBezTo>
                    <a:lnTo>
                      <a:pt x="54700" y="783204"/>
                    </a:lnTo>
                    <a:cubicBezTo>
                      <a:pt x="40193" y="783204"/>
                      <a:pt x="26280" y="777441"/>
                      <a:pt x="16021" y="767183"/>
                    </a:cubicBezTo>
                    <a:cubicBezTo>
                      <a:pt x="5763" y="756925"/>
                      <a:pt x="0" y="743012"/>
                      <a:pt x="0" y="728504"/>
                    </a:cubicBezTo>
                    <a:lnTo>
                      <a:pt x="0" y="54700"/>
                    </a:lnTo>
                    <a:cubicBezTo>
                      <a:pt x="0" y="40193"/>
                      <a:pt x="5763" y="26280"/>
                      <a:pt x="16021" y="16021"/>
                    </a:cubicBezTo>
                    <a:cubicBezTo>
                      <a:pt x="26280" y="5763"/>
                      <a:pt x="40193" y="0"/>
                      <a:pt x="54700" y="0"/>
                    </a:cubicBezTo>
                    <a:close/>
                  </a:path>
                </a:pathLst>
              </a:custGeom>
              <a:solidFill>
                <a:srgbClr val="000000">
                  <a:alpha val="0"/>
                </a:srgbClr>
              </a:solidFill>
              <a:ln w="66675" cap="rnd">
                <a:solidFill>
                  <a:srgbClr val="00689F"/>
                </a:solidFill>
                <a:prstDash val="dash"/>
                <a:round/>
              </a:ln>
            </p:spPr>
          </p:sp>
          <p:sp>
            <p:nvSpPr>
              <p:cNvPr name="TextBox 6" id="6"/>
              <p:cNvSpPr txBox="true"/>
              <p:nvPr/>
            </p:nvSpPr>
            <p:spPr>
              <a:xfrm>
                <a:off x="0" y="-76200"/>
                <a:ext cx="1400033" cy="859404"/>
              </a:xfrm>
              <a:prstGeom prst="rect">
                <a:avLst/>
              </a:prstGeom>
            </p:spPr>
            <p:txBody>
              <a:bodyPr anchor="ctr" rtlCol="false" tIns="60865" lIns="60865" bIns="60865" rIns="60865"/>
              <a:lstStyle/>
              <a:p>
                <a:pPr algn="ctr">
                  <a:lnSpc>
                    <a:spcPts val="2868"/>
                  </a:lnSpc>
                </a:pPr>
              </a:p>
            </p:txBody>
          </p:sp>
        </p:grpSp>
        <p:sp>
          <p:nvSpPr>
            <p:cNvPr name="TextBox 7" id="7"/>
            <p:cNvSpPr txBox="true"/>
            <p:nvPr/>
          </p:nvSpPr>
          <p:spPr>
            <a:xfrm rot="0">
              <a:off x="0" y="164959"/>
              <a:ext cx="8491988" cy="4360256"/>
            </a:xfrm>
            <a:prstGeom prst="rect">
              <a:avLst/>
            </a:prstGeom>
          </p:spPr>
          <p:txBody>
            <a:bodyPr anchor="t" rtlCol="false" tIns="0" lIns="0" bIns="0" rIns="0">
              <a:spAutoFit/>
            </a:bodyPr>
            <a:lstStyle/>
            <a:p>
              <a:pPr algn="l">
                <a:lnSpc>
                  <a:spcPts val="2909"/>
                </a:lnSpc>
              </a:pPr>
              <a:r>
                <a:rPr lang="en-US" sz="2078" b="true">
                  <a:solidFill>
                    <a:srgbClr val="204A87"/>
                  </a:solidFill>
                  <a:latin typeface="Codec Pro Bold"/>
                  <a:ea typeface="Codec Pro Bold"/>
                  <a:cs typeface="Codec Pro Bold"/>
                  <a:sym typeface="Codec Pro Bold"/>
                </a:rPr>
                <a:t>     DRAWBACKS OF INCREMENTAL INSERTION</a:t>
              </a:r>
            </a:p>
            <a:p>
              <a:pPr algn="l" marL="448746" indent="-224373" lvl="1">
                <a:lnSpc>
                  <a:spcPts val="2909"/>
                </a:lnSpc>
                <a:buFont typeface="Arial"/>
                <a:buChar char="•"/>
              </a:pPr>
              <a:r>
                <a:rPr lang="en-US" b="true" sz="2078">
                  <a:solidFill>
                    <a:srgbClr val="204A87"/>
                  </a:solidFill>
                  <a:latin typeface="Codec Pro Bold"/>
                  <a:ea typeface="Codec Pro Bold"/>
                  <a:cs typeface="Codec Pro Bold"/>
                  <a:sym typeface="Codec Pro Bold"/>
                </a:rPr>
                <a:t>High Cost of Updates:- Voronoi diagrams requires frequent updates to the structure as new sites are added.</a:t>
              </a:r>
            </a:p>
            <a:p>
              <a:pPr algn="l" marL="448746" indent="-224373" lvl="1">
                <a:lnSpc>
                  <a:spcPts val="2909"/>
                </a:lnSpc>
                <a:buFont typeface="Arial"/>
                <a:buChar char="•"/>
              </a:pPr>
              <a:r>
                <a:rPr lang="en-US" b="true" sz="2078">
                  <a:solidFill>
                    <a:srgbClr val="204A87"/>
                  </a:solidFill>
                  <a:latin typeface="Codec Pro Bold"/>
                  <a:ea typeface="Codec Pro Bold"/>
                  <a:cs typeface="Codec Pro Bold"/>
                  <a:sym typeface="Codec Pro Bold"/>
                </a:rPr>
                <a:t>As the number of points increases, the computational overhead grows significantly.</a:t>
              </a:r>
            </a:p>
            <a:p>
              <a:pPr algn="l" marL="448746" indent="-224373" lvl="1">
                <a:lnSpc>
                  <a:spcPts val="2909"/>
                </a:lnSpc>
                <a:buFont typeface="Arial"/>
                <a:buChar char="•"/>
              </a:pPr>
              <a:r>
                <a:rPr lang="en-US" b="true" sz="2078">
                  <a:solidFill>
                    <a:srgbClr val="204A87"/>
                  </a:solidFill>
                  <a:latin typeface="Codec Pro Bold"/>
                  <a:ea typeface="Codec Pro Bold"/>
                  <a:cs typeface="Codec Pro Bold"/>
                  <a:sym typeface="Codec Pro Bold"/>
                </a:rPr>
                <a:t>Special cases such as collinear points or closely spaced points can lead to numerical instability.</a:t>
              </a:r>
            </a:p>
          </p:txBody>
        </p:sp>
      </p:grpSp>
      <p:grpSp>
        <p:nvGrpSpPr>
          <p:cNvPr name="Group 8" id="8"/>
          <p:cNvGrpSpPr/>
          <p:nvPr/>
        </p:nvGrpSpPr>
        <p:grpSpPr>
          <a:xfrm rot="0">
            <a:off x="10972800" y="563187"/>
            <a:ext cx="7315200" cy="931025"/>
            <a:chOff x="0" y="0"/>
            <a:chExt cx="9753600" cy="1241367"/>
          </a:xfrm>
        </p:grpSpPr>
        <p:sp>
          <p:nvSpPr>
            <p:cNvPr name="Freeform 9" id="9"/>
            <p:cNvSpPr/>
            <p:nvPr/>
          </p:nvSpPr>
          <p:spPr>
            <a:xfrm flipH="false" flipV="false" rot="0">
              <a:off x="0" y="0"/>
              <a:ext cx="9753600" cy="1241367"/>
            </a:xfrm>
            <a:custGeom>
              <a:avLst/>
              <a:gdLst/>
              <a:ahLst/>
              <a:cxnLst/>
              <a:rect r="r" b="b" t="t" l="l"/>
              <a:pathLst>
                <a:path h="1241367" w="9753600">
                  <a:moveTo>
                    <a:pt x="0" y="0"/>
                  </a:moveTo>
                  <a:lnTo>
                    <a:pt x="9753600" y="0"/>
                  </a:lnTo>
                  <a:lnTo>
                    <a:pt x="9753600" y="1241367"/>
                  </a:lnTo>
                  <a:lnTo>
                    <a:pt x="0" y="12413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87906" y="155052"/>
              <a:ext cx="875783" cy="858406"/>
              <a:chOff x="0" y="0"/>
              <a:chExt cx="345988" cy="339123"/>
            </a:xfrm>
          </p:grpSpPr>
          <p:sp>
            <p:nvSpPr>
              <p:cNvPr name="Freeform 11" id="11"/>
              <p:cNvSpPr/>
              <p:nvPr/>
            </p:nvSpPr>
            <p:spPr>
              <a:xfrm flipH="false" flipV="false" rot="0">
                <a:off x="0" y="0"/>
                <a:ext cx="345988" cy="339123"/>
              </a:xfrm>
              <a:custGeom>
                <a:avLst/>
                <a:gdLst/>
                <a:ahLst/>
                <a:cxnLst/>
                <a:rect r="r" b="b" t="t" l="l"/>
                <a:pathLst>
                  <a:path h="339123" w="345988">
                    <a:moveTo>
                      <a:pt x="0" y="0"/>
                    </a:moveTo>
                    <a:lnTo>
                      <a:pt x="345988" y="0"/>
                    </a:lnTo>
                    <a:lnTo>
                      <a:pt x="345988" y="339123"/>
                    </a:lnTo>
                    <a:lnTo>
                      <a:pt x="0" y="339123"/>
                    </a:lnTo>
                    <a:close/>
                  </a:path>
                </a:pathLst>
              </a:custGeom>
              <a:solidFill>
                <a:srgbClr val="00204B"/>
              </a:solidFill>
            </p:spPr>
          </p:sp>
          <p:sp>
            <p:nvSpPr>
              <p:cNvPr name="TextBox 12" id="12"/>
              <p:cNvSpPr txBox="true"/>
              <p:nvPr/>
            </p:nvSpPr>
            <p:spPr>
              <a:xfrm>
                <a:off x="0" y="-76200"/>
                <a:ext cx="345988" cy="415323"/>
              </a:xfrm>
              <a:prstGeom prst="rect">
                <a:avLst/>
              </a:prstGeom>
            </p:spPr>
            <p:txBody>
              <a:bodyPr anchor="ctr" rtlCol="false" tIns="25400" lIns="25400" bIns="25400" rIns="25400"/>
              <a:lstStyle/>
              <a:p>
                <a:pPr algn="ctr">
                  <a:lnSpc>
                    <a:spcPts val="2868"/>
                  </a:lnSpc>
                </a:pPr>
              </a:p>
            </p:txBody>
          </p:sp>
        </p:grpSp>
        <p:sp>
          <p:nvSpPr>
            <p:cNvPr name="Freeform 13" id="13"/>
            <p:cNvSpPr/>
            <p:nvPr/>
          </p:nvSpPr>
          <p:spPr>
            <a:xfrm flipH="false" flipV="false" rot="0">
              <a:off x="148724" y="143610"/>
              <a:ext cx="954147" cy="954147"/>
            </a:xfrm>
            <a:custGeom>
              <a:avLst/>
              <a:gdLst/>
              <a:ahLst/>
              <a:cxnLst/>
              <a:rect r="r" b="b" t="t" l="l"/>
              <a:pathLst>
                <a:path h="954147" w="954147">
                  <a:moveTo>
                    <a:pt x="0" y="0"/>
                  </a:moveTo>
                  <a:lnTo>
                    <a:pt x="954147" y="0"/>
                  </a:lnTo>
                  <a:lnTo>
                    <a:pt x="954147" y="954147"/>
                  </a:lnTo>
                  <a:lnTo>
                    <a:pt x="0" y="9541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419593" y="121014"/>
              <a:ext cx="6962407" cy="840756"/>
            </a:xfrm>
            <a:prstGeom prst="rect">
              <a:avLst/>
            </a:prstGeom>
          </p:spPr>
          <p:txBody>
            <a:bodyPr anchor="t" rtlCol="false" tIns="0" lIns="0" bIns="0" rIns="0">
              <a:spAutoFit/>
            </a:bodyPr>
            <a:lstStyle/>
            <a:p>
              <a:pPr algn="l">
                <a:lnSpc>
                  <a:spcPts val="5206"/>
                </a:lnSpc>
                <a:spcBef>
                  <a:spcPct val="0"/>
                </a:spcBef>
              </a:pPr>
              <a:r>
                <a:rPr lang="en-US" sz="3718">
                  <a:solidFill>
                    <a:srgbClr val="36486C"/>
                  </a:solidFill>
                  <a:latin typeface="Handelson Five"/>
                  <a:ea typeface="Handelson Five"/>
                  <a:cs typeface="Handelson Five"/>
                  <a:sym typeface="Handelson Five"/>
                </a:rPr>
                <a:t>FORTUNE’S ALGORITHM</a:t>
              </a:r>
            </a:p>
          </p:txBody>
        </p:sp>
      </p:grpSp>
      <p:sp>
        <p:nvSpPr>
          <p:cNvPr name="TextBox 15" id="15"/>
          <p:cNvSpPr txBox="true"/>
          <p:nvPr/>
        </p:nvSpPr>
        <p:spPr>
          <a:xfrm rot="0">
            <a:off x="10192349" y="2179377"/>
            <a:ext cx="6094137" cy="953359"/>
          </a:xfrm>
          <a:prstGeom prst="rect">
            <a:avLst/>
          </a:prstGeom>
        </p:spPr>
        <p:txBody>
          <a:bodyPr anchor="t" rtlCol="false" tIns="0" lIns="0" bIns="0" rIns="0">
            <a:spAutoFit/>
          </a:bodyPr>
          <a:lstStyle/>
          <a:p>
            <a:pPr algn="l">
              <a:lnSpc>
                <a:spcPts val="3627"/>
              </a:lnSpc>
            </a:pPr>
            <a:r>
              <a:rPr lang="en-US" sz="2591" b="true">
                <a:solidFill>
                  <a:srgbClr val="204A87"/>
                </a:solidFill>
                <a:latin typeface="Codec Pro Bold"/>
                <a:ea typeface="Codec Pro Bold"/>
                <a:cs typeface="Codec Pro Bold"/>
                <a:sym typeface="Codec Pro Bold"/>
              </a:rPr>
              <a:t>THUS, WE NEED A BETTER ALGORITHM</a:t>
            </a:r>
          </a:p>
          <a:p>
            <a:pPr algn="l">
              <a:lnSpc>
                <a:spcPts val="3627"/>
              </a:lnSpc>
            </a:pPr>
            <a:r>
              <a:rPr lang="en-US" b="true" sz="2591">
                <a:solidFill>
                  <a:srgbClr val="204A87"/>
                </a:solidFill>
                <a:latin typeface="Codec Pro Bold"/>
                <a:ea typeface="Codec Pro Bold"/>
                <a:cs typeface="Codec Pro Bold"/>
                <a:sym typeface="Codec Pro Bold"/>
              </a:rPr>
              <a:t>----&gt;</a:t>
            </a:r>
            <a:r>
              <a:rPr lang="en-US" b="true" sz="2591" u="sng">
                <a:solidFill>
                  <a:srgbClr val="204A87"/>
                </a:solidFill>
                <a:latin typeface="Codec Pro Bold"/>
                <a:ea typeface="Codec Pro Bold"/>
                <a:cs typeface="Codec Pro Bold"/>
                <a:sym typeface="Codec Pro Bold"/>
              </a:rPr>
              <a:t>FORTUNE’S ALGORITHM</a:t>
            </a:r>
          </a:p>
        </p:txBody>
      </p:sp>
      <p:sp>
        <p:nvSpPr>
          <p:cNvPr name="AutoShape 16" id="16"/>
          <p:cNvSpPr/>
          <p:nvPr/>
        </p:nvSpPr>
        <p:spPr>
          <a:xfrm>
            <a:off x="7175067" y="1545045"/>
            <a:ext cx="2715631" cy="566430"/>
          </a:xfrm>
          <a:prstGeom prst="line">
            <a:avLst/>
          </a:prstGeom>
          <a:ln cap="rnd" w="95250">
            <a:solidFill>
              <a:srgbClr val="00689F"/>
            </a:solidFill>
            <a:prstDash val="sysDot"/>
            <a:headEnd type="none" len="sm" w="sm"/>
            <a:tailEnd type="triangle" len="med" w="lg"/>
          </a:ln>
        </p:spPr>
      </p:sp>
      <p:sp>
        <p:nvSpPr>
          <p:cNvPr name="AutoShape 17" id="17"/>
          <p:cNvSpPr/>
          <p:nvPr/>
        </p:nvSpPr>
        <p:spPr>
          <a:xfrm>
            <a:off x="16286486" y="2708444"/>
            <a:ext cx="650424" cy="931541"/>
          </a:xfrm>
          <a:prstGeom prst="line">
            <a:avLst/>
          </a:prstGeom>
          <a:ln cap="rnd" w="95250">
            <a:solidFill>
              <a:srgbClr val="00689F"/>
            </a:solidFill>
            <a:prstDash val="sysDot"/>
            <a:headEnd type="none" len="sm" w="sm"/>
            <a:tailEnd type="triangle" len="med" w="lg"/>
          </a:ln>
        </p:spPr>
      </p:sp>
      <p:grpSp>
        <p:nvGrpSpPr>
          <p:cNvPr name="Group 18" id="18"/>
          <p:cNvGrpSpPr/>
          <p:nvPr/>
        </p:nvGrpSpPr>
        <p:grpSpPr>
          <a:xfrm rot="0">
            <a:off x="622953" y="6390824"/>
            <a:ext cx="8252462" cy="3630818"/>
            <a:chOff x="0" y="0"/>
            <a:chExt cx="11003283" cy="4841091"/>
          </a:xfrm>
        </p:grpSpPr>
        <p:grpSp>
          <p:nvGrpSpPr>
            <p:cNvPr name="Group 19" id="19"/>
            <p:cNvGrpSpPr/>
            <p:nvPr/>
          </p:nvGrpSpPr>
          <p:grpSpPr>
            <a:xfrm rot="0">
              <a:off x="0" y="0"/>
              <a:ext cx="11003283" cy="4841091"/>
              <a:chOff x="0" y="0"/>
              <a:chExt cx="2173488" cy="956265"/>
            </a:xfrm>
          </p:grpSpPr>
          <p:sp>
            <p:nvSpPr>
              <p:cNvPr name="Freeform 20" id="20"/>
              <p:cNvSpPr/>
              <p:nvPr/>
            </p:nvSpPr>
            <p:spPr>
              <a:xfrm flipH="false" flipV="false" rot="0">
                <a:off x="0" y="0"/>
                <a:ext cx="2173488" cy="956265"/>
              </a:xfrm>
              <a:custGeom>
                <a:avLst/>
                <a:gdLst/>
                <a:ahLst/>
                <a:cxnLst/>
                <a:rect r="r" b="b" t="t" l="l"/>
                <a:pathLst>
                  <a:path h="956265" w="2173488">
                    <a:moveTo>
                      <a:pt x="31897" y="0"/>
                    </a:moveTo>
                    <a:lnTo>
                      <a:pt x="2141591" y="0"/>
                    </a:lnTo>
                    <a:cubicBezTo>
                      <a:pt x="2150051" y="0"/>
                      <a:pt x="2158164" y="3361"/>
                      <a:pt x="2164146" y="9342"/>
                    </a:cubicBezTo>
                    <a:cubicBezTo>
                      <a:pt x="2170127" y="15324"/>
                      <a:pt x="2173488" y="23437"/>
                      <a:pt x="2173488" y="31897"/>
                    </a:cubicBezTo>
                    <a:lnTo>
                      <a:pt x="2173488" y="924368"/>
                    </a:lnTo>
                    <a:cubicBezTo>
                      <a:pt x="2173488" y="941984"/>
                      <a:pt x="2159207" y="956265"/>
                      <a:pt x="2141591" y="956265"/>
                    </a:cubicBezTo>
                    <a:lnTo>
                      <a:pt x="31897" y="956265"/>
                    </a:lnTo>
                    <a:cubicBezTo>
                      <a:pt x="14281" y="956265"/>
                      <a:pt x="0" y="941984"/>
                      <a:pt x="0" y="924368"/>
                    </a:cubicBezTo>
                    <a:lnTo>
                      <a:pt x="0" y="31897"/>
                    </a:lnTo>
                    <a:cubicBezTo>
                      <a:pt x="0" y="14281"/>
                      <a:pt x="14281" y="0"/>
                      <a:pt x="31897" y="0"/>
                    </a:cubicBezTo>
                    <a:close/>
                  </a:path>
                </a:pathLst>
              </a:custGeom>
              <a:solidFill>
                <a:srgbClr val="204A87"/>
              </a:solidFill>
            </p:spPr>
          </p:sp>
          <p:sp>
            <p:nvSpPr>
              <p:cNvPr name="TextBox 21" id="21"/>
              <p:cNvSpPr txBox="true"/>
              <p:nvPr/>
            </p:nvSpPr>
            <p:spPr>
              <a:xfrm>
                <a:off x="0" y="-76200"/>
                <a:ext cx="2173488" cy="1032465"/>
              </a:xfrm>
              <a:prstGeom prst="rect">
                <a:avLst/>
              </a:prstGeom>
            </p:spPr>
            <p:txBody>
              <a:bodyPr anchor="ctr" rtlCol="false" tIns="50800" lIns="50800" bIns="50800" rIns="50800"/>
              <a:lstStyle/>
              <a:p>
                <a:pPr algn="ctr">
                  <a:lnSpc>
                    <a:spcPts val="2868"/>
                  </a:lnSpc>
                </a:pPr>
              </a:p>
            </p:txBody>
          </p:sp>
        </p:grpSp>
        <p:sp>
          <p:nvSpPr>
            <p:cNvPr name="TextBox 22" id="22"/>
            <p:cNvSpPr txBox="true"/>
            <p:nvPr/>
          </p:nvSpPr>
          <p:spPr>
            <a:xfrm rot="0">
              <a:off x="253387" y="190500"/>
              <a:ext cx="10367647" cy="4462194"/>
            </a:xfrm>
            <a:prstGeom prst="rect">
              <a:avLst/>
            </a:prstGeom>
          </p:spPr>
          <p:txBody>
            <a:bodyPr anchor="t" rtlCol="false" tIns="0" lIns="0" bIns="0" rIns="0">
              <a:spAutoFit/>
            </a:bodyPr>
            <a:lstStyle/>
            <a:p>
              <a:pPr algn="l" marL="457124" indent="-228562" lvl="1">
                <a:lnSpc>
                  <a:spcPts val="2964"/>
                </a:lnSpc>
                <a:buFont typeface="Arial"/>
                <a:buChar char="•"/>
              </a:pPr>
              <a:r>
                <a:rPr lang="en-US" sz="2117">
                  <a:solidFill>
                    <a:srgbClr val="EBF5FE"/>
                  </a:solidFill>
                  <a:latin typeface="Codec Pro"/>
                  <a:ea typeface="Codec Pro"/>
                  <a:cs typeface="Codec Pro"/>
                  <a:sym typeface="Codec Pro"/>
                </a:rPr>
                <a:t>Fortune’s Algorithm efficiently constructs Voronoi diagrams i</a:t>
              </a:r>
              <a:r>
                <a:rPr lang="en-US" sz="2117" u="none">
                  <a:solidFill>
                    <a:srgbClr val="EBF5FE"/>
                  </a:solidFill>
                  <a:latin typeface="Codec Pro"/>
                  <a:ea typeface="Codec Pro"/>
                  <a:cs typeface="Codec Pro"/>
                  <a:sym typeface="Codec Pro"/>
                </a:rPr>
                <a:t>n O(</a:t>
              </a:r>
              <a:r>
                <a:rPr lang="en-US" sz="2117">
                  <a:solidFill>
                    <a:srgbClr val="EBF5FE"/>
                  </a:solidFill>
                  <a:latin typeface="Codec Pro"/>
                  <a:ea typeface="Codec Pro"/>
                  <a:cs typeface="Codec Pro"/>
                  <a:sym typeface="Codec Pro"/>
                </a:rPr>
                <a:t>n log n) time using a sweep-line approach.</a:t>
              </a:r>
            </a:p>
            <a:p>
              <a:pPr algn="l" marL="457124" indent="-228562" lvl="1">
                <a:lnSpc>
                  <a:spcPts val="2964"/>
                </a:lnSpc>
                <a:buFont typeface="Arial"/>
                <a:buChar char="•"/>
              </a:pPr>
              <a:r>
                <a:rPr lang="en-US" sz="2117">
                  <a:solidFill>
                    <a:srgbClr val="EBF5FE"/>
                  </a:solidFill>
                  <a:latin typeface="Codec Pro"/>
                  <a:ea typeface="Codec Pro"/>
                  <a:cs typeface="Codec Pro"/>
                  <a:sym typeface="Codec Pro"/>
                </a:rPr>
                <a:t> It processes points (site events) from top to bottom while maintaining a beach line of parabolic arcs. </a:t>
              </a:r>
            </a:p>
            <a:p>
              <a:pPr algn="l" marL="457124" indent="-228562" lvl="1">
                <a:lnSpc>
                  <a:spcPts val="2964"/>
                </a:lnSpc>
                <a:buFont typeface="Arial"/>
                <a:buChar char="•"/>
              </a:pPr>
              <a:r>
                <a:rPr lang="en-US" sz="2117">
                  <a:solidFill>
                    <a:srgbClr val="EBF5FE"/>
                  </a:solidFill>
                  <a:latin typeface="Codec Pro"/>
                  <a:ea typeface="Codec Pro"/>
                  <a:cs typeface="Codec Pro"/>
                  <a:sym typeface="Codec Pro"/>
                </a:rPr>
                <a:t>When arcs disappear (circle events), Voronoi vertices are created, and edges are extended. </a:t>
              </a:r>
            </a:p>
            <a:p>
              <a:pPr algn="l" marL="457124" indent="-228562" lvl="1">
                <a:lnSpc>
                  <a:spcPts val="2964"/>
                </a:lnSpc>
                <a:buFont typeface="Arial"/>
                <a:buChar char="•"/>
              </a:pPr>
              <a:r>
                <a:rPr lang="en-US" sz="2117">
                  <a:solidFill>
                    <a:srgbClr val="EBF5FE"/>
                  </a:solidFill>
                  <a:latin typeface="Codec Pro"/>
                  <a:ea typeface="Codec Pro"/>
                  <a:cs typeface="Codec Pro"/>
                  <a:sym typeface="Codec Pro"/>
                </a:rPr>
                <a:t>The algorithm completes when all edges</a:t>
              </a:r>
              <a:r>
                <a:rPr lang="en-US" sz="2117">
                  <a:solidFill>
                    <a:srgbClr val="EBF5FE"/>
                  </a:solidFill>
                  <a:latin typeface="Codec Pro"/>
                  <a:ea typeface="Codec Pro"/>
                  <a:cs typeface="Codec Pro"/>
                  <a:sym typeface="Codec Pro"/>
                </a:rPr>
                <a:t> are formed and extended to infinity.</a:t>
              </a:r>
            </a:p>
          </p:txBody>
        </p:sp>
      </p:grpSp>
      <p:sp>
        <p:nvSpPr>
          <p:cNvPr name="AutoShape 23" id="23"/>
          <p:cNvSpPr/>
          <p:nvPr/>
        </p:nvSpPr>
        <p:spPr>
          <a:xfrm flipH="true">
            <a:off x="8596900" y="5651237"/>
            <a:ext cx="1324479" cy="691981"/>
          </a:xfrm>
          <a:prstGeom prst="line">
            <a:avLst/>
          </a:prstGeom>
          <a:ln cap="rnd" w="95250">
            <a:solidFill>
              <a:srgbClr val="00689F"/>
            </a:solidFill>
            <a:prstDash val="sysDot"/>
            <a:headEnd type="none" len="sm" w="sm"/>
            <a:tailEnd type="triangle" len="med" w="lg"/>
          </a:ln>
        </p:spPr>
      </p:sp>
      <p:sp>
        <p:nvSpPr>
          <p:cNvPr name="Freeform 24" id="24"/>
          <p:cNvSpPr/>
          <p:nvPr/>
        </p:nvSpPr>
        <p:spPr>
          <a:xfrm flipH="false" flipV="false" rot="0">
            <a:off x="3023669" y="4124991"/>
            <a:ext cx="2462501" cy="2050361"/>
          </a:xfrm>
          <a:custGeom>
            <a:avLst/>
            <a:gdLst/>
            <a:ahLst/>
            <a:cxnLst/>
            <a:rect r="r" b="b" t="t" l="l"/>
            <a:pathLst>
              <a:path h="2050361" w="2462501">
                <a:moveTo>
                  <a:pt x="0" y="0"/>
                </a:moveTo>
                <a:lnTo>
                  <a:pt x="2462501" y="0"/>
                </a:lnTo>
                <a:lnTo>
                  <a:pt x="2462501" y="2050361"/>
                </a:lnTo>
                <a:lnTo>
                  <a:pt x="0" y="2050361"/>
                </a:lnTo>
                <a:lnTo>
                  <a:pt x="0" y="0"/>
                </a:lnTo>
                <a:close/>
              </a:path>
            </a:pathLst>
          </a:custGeom>
          <a:blipFill>
            <a:blip r:embed="rId8"/>
            <a:stretch>
              <a:fillRect l="-9952" t="-8187" r="-49518" b="-3064"/>
            </a:stretch>
          </a:blipFill>
        </p:spPr>
      </p:sp>
      <p:sp>
        <p:nvSpPr>
          <p:cNvPr name="Freeform 25" id="25"/>
          <p:cNvSpPr/>
          <p:nvPr/>
        </p:nvSpPr>
        <p:spPr>
          <a:xfrm flipH="false" flipV="false" rot="0">
            <a:off x="466299" y="4124991"/>
            <a:ext cx="2422764" cy="2050361"/>
          </a:xfrm>
          <a:custGeom>
            <a:avLst/>
            <a:gdLst/>
            <a:ahLst/>
            <a:cxnLst/>
            <a:rect r="r" b="b" t="t" l="l"/>
            <a:pathLst>
              <a:path h="2050361" w="2422764">
                <a:moveTo>
                  <a:pt x="0" y="0"/>
                </a:moveTo>
                <a:lnTo>
                  <a:pt x="2422764" y="0"/>
                </a:lnTo>
                <a:lnTo>
                  <a:pt x="2422764" y="2050361"/>
                </a:lnTo>
                <a:lnTo>
                  <a:pt x="0" y="2050361"/>
                </a:lnTo>
                <a:lnTo>
                  <a:pt x="0" y="0"/>
                </a:lnTo>
                <a:close/>
              </a:path>
            </a:pathLst>
          </a:custGeom>
          <a:blipFill>
            <a:blip r:embed="rId9"/>
            <a:stretch>
              <a:fillRect l="-6827" t="-5122" r="-67939" b="0"/>
            </a:stretch>
          </a:blipFill>
        </p:spPr>
      </p:sp>
      <p:sp>
        <p:nvSpPr>
          <p:cNvPr name="Freeform 26" id="26"/>
          <p:cNvSpPr/>
          <p:nvPr/>
        </p:nvSpPr>
        <p:spPr>
          <a:xfrm flipH="false" flipV="false" rot="0">
            <a:off x="5619520" y="4124991"/>
            <a:ext cx="2548397" cy="2050361"/>
          </a:xfrm>
          <a:custGeom>
            <a:avLst/>
            <a:gdLst/>
            <a:ahLst/>
            <a:cxnLst/>
            <a:rect r="r" b="b" t="t" l="l"/>
            <a:pathLst>
              <a:path h="2050361" w="2548397">
                <a:moveTo>
                  <a:pt x="0" y="0"/>
                </a:moveTo>
                <a:lnTo>
                  <a:pt x="2548397" y="0"/>
                </a:lnTo>
                <a:lnTo>
                  <a:pt x="2548397" y="2050361"/>
                </a:lnTo>
                <a:lnTo>
                  <a:pt x="0" y="2050361"/>
                </a:lnTo>
                <a:lnTo>
                  <a:pt x="0" y="0"/>
                </a:lnTo>
                <a:close/>
              </a:path>
            </a:pathLst>
          </a:custGeom>
          <a:blipFill>
            <a:blip r:embed="rId10"/>
            <a:stretch>
              <a:fillRect l="-17364" t="-3064" r="-62803" b="-8187"/>
            </a:stretch>
          </a:blipFill>
        </p:spPr>
      </p:sp>
      <p:grpSp>
        <p:nvGrpSpPr>
          <p:cNvPr name="Group 27" id="27"/>
          <p:cNvGrpSpPr/>
          <p:nvPr/>
        </p:nvGrpSpPr>
        <p:grpSpPr>
          <a:xfrm rot="0">
            <a:off x="9880909" y="3614823"/>
            <a:ext cx="7532714" cy="3585599"/>
            <a:chOff x="0" y="0"/>
            <a:chExt cx="10043619" cy="4780799"/>
          </a:xfrm>
        </p:grpSpPr>
        <p:grpSp>
          <p:nvGrpSpPr>
            <p:cNvPr name="Group 28" id="28"/>
            <p:cNvGrpSpPr/>
            <p:nvPr/>
          </p:nvGrpSpPr>
          <p:grpSpPr>
            <a:xfrm rot="0">
              <a:off x="0" y="0"/>
              <a:ext cx="10043619" cy="4780799"/>
              <a:chOff x="0" y="0"/>
              <a:chExt cx="1655843" cy="788187"/>
            </a:xfrm>
          </p:grpSpPr>
          <p:sp>
            <p:nvSpPr>
              <p:cNvPr name="Freeform 29" id="29"/>
              <p:cNvSpPr/>
              <p:nvPr/>
            </p:nvSpPr>
            <p:spPr>
              <a:xfrm flipH="false" flipV="false" rot="0">
                <a:off x="0" y="0"/>
                <a:ext cx="1655843" cy="788187"/>
              </a:xfrm>
              <a:custGeom>
                <a:avLst/>
                <a:gdLst/>
                <a:ahLst/>
                <a:cxnLst/>
                <a:rect r="r" b="b" t="t" l="l"/>
                <a:pathLst>
                  <a:path h="788187" w="1655843">
                    <a:moveTo>
                      <a:pt x="46250" y="0"/>
                    </a:moveTo>
                    <a:lnTo>
                      <a:pt x="1609593" y="0"/>
                    </a:lnTo>
                    <a:cubicBezTo>
                      <a:pt x="1635136" y="0"/>
                      <a:pt x="1655843" y="20707"/>
                      <a:pt x="1655843" y="46250"/>
                    </a:cubicBezTo>
                    <a:lnTo>
                      <a:pt x="1655843" y="741937"/>
                    </a:lnTo>
                    <a:cubicBezTo>
                      <a:pt x="1655843" y="767480"/>
                      <a:pt x="1635136" y="788187"/>
                      <a:pt x="1609593" y="788187"/>
                    </a:cubicBezTo>
                    <a:lnTo>
                      <a:pt x="46250" y="788187"/>
                    </a:lnTo>
                    <a:cubicBezTo>
                      <a:pt x="33984" y="788187"/>
                      <a:pt x="22220" y="783314"/>
                      <a:pt x="13546" y="774641"/>
                    </a:cubicBezTo>
                    <a:cubicBezTo>
                      <a:pt x="4873" y="765967"/>
                      <a:pt x="0" y="754203"/>
                      <a:pt x="0" y="741937"/>
                    </a:cubicBezTo>
                    <a:lnTo>
                      <a:pt x="0" y="46250"/>
                    </a:lnTo>
                    <a:cubicBezTo>
                      <a:pt x="0" y="20707"/>
                      <a:pt x="20707" y="0"/>
                      <a:pt x="46250" y="0"/>
                    </a:cubicBezTo>
                    <a:close/>
                  </a:path>
                </a:pathLst>
              </a:custGeom>
              <a:solidFill>
                <a:srgbClr val="000000">
                  <a:alpha val="0"/>
                </a:srgbClr>
              </a:solidFill>
              <a:ln w="66675" cap="rnd">
                <a:solidFill>
                  <a:srgbClr val="00689F"/>
                </a:solidFill>
                <a:prstDash val="dash"/>
                <a:round/>
              </a:ln>
            </p:spPr>
          </p:sp>
          <p:sp>
            <p:nvSpPr>
              <p:cNvPr name="TextBox 30" id="30"/>
              <p:cNvSpPr txBox="true"/>
              <p:nvPr/>
            </p:nvSpPr>
            <p:spPr>
              <a:xfrm>
                <a:off x="0" y="-76200"/>
                <a:ext cx="1655843" cy="864387"/>
              </a:xfrm>
              <a:prstGeom prst="rect">
                <a:avLst/>
              </a:prstGeom>
            </p:spPr>
            <p:txBody>
              <a:bodyPr anchor="ctr" rtlCol="false" tIns="60865" lIns="60865" bIns="60865" rIns="60865"/>
              <a:lstStyle/>
              <a:p>
                <a:pPr algn="ctr">
                  <a:lnSpc>
                    <a:spcPts val="2868"/>
                  </a:lnSpc>
                </a:pPr>
              </a:p>
            </p:txBody>
          </p:sp>
        </p:grpSp>
        <p:sp>
          <p:nvSpPr>
            <p:cNvPr name="TextBox 31" id="31"/>
            <p:cNvSpPr txBox="true"/>
            <p:nvPr/>
          </p:nvSpPr>
          <p:spPr>
            <a:xfrm rot="0">
              <a:off x="218816" y="174484"/>
              <a:ext cx="9605986" cy="4365374"/>
            </a:xfrm>
            <a:prstGeom prst="rect">
              <a:avLst/>
            </a:prstGeom>
          </p:spPr>
          <p:txBody>
            <a:bodyPr anchor="t" rtlCol="false" tIns="0" lIns="0" bIns="0" rIns="0">
              <a:spAutoFit/>
            </a:bodyPr>
            <a:lstStyle/>
            <a:p>
              <a:pPr algn="l">
                <a:lnSpc>
                  <a:spcPts val="3291"/>
                </a:lnSpc>
              </a:pPr>
              <a:r>
                <a:rPr lang="en-US" sz="2351" b="true">
                  <a:solidFill>
                    <a:srgbClr val="204A87"/>
                  </a:solidFill>
                  <a:latin typeface="Codec Pro Bold"/>
                  <a:ea typeface="Codec Pro Bold"/>
                  <a:cs typeface="Codec Pro Bold"/>
                  <a:sym typeface="Codec Pro Bold"/>
                </a:rPr>
                <a:t>Advantages of Fortune’s Algorithm</a:t>
              </a:r>
            </a:p>
            <a:p>
              <a:pPr algn="l" marL="507614" indent="-253807" lvl="1">
                <a:lnSpc>
                  <a:spcPts val="3291"/>
                </a:lnSpc>
                <a:buFont typeface="Arial"/>
                <a:buChar char="•"/>
              </a:pPr>
              <a:r>
                <a:rPr lang="en-US" b="true" sz="2351">
                  <a:solidFill>
                    <a:srgbClr val="204A87"/>
                  </a:solidFill>
                  <a:latin typeface="Codec Pro Bold"/>
                  <a:ea typeface="Codec Pro Bold"/>
                  <a:cs typeface="Codec Pro Bold"/>
                  <a:sym typeface="Codec Pro Bold"/>
                </a:rPr>
                <a:t> Fast: Runs in O(n log n) time, making it more efficient than naive approaches.</a:t>
              </a:r>
            </a:p>
            <a:p>
              <a:pPr algn="l" marL="507614" indent="-253807" lvl="1">
                <a:lnSpc>
                  <a:spcPts val="3291"/>
                </a:lnSpc>
                <a:buFont typeface="Arial"/>
                <a:buChar char="•"/>
              </a:pPr>
              <a:r>
                <a:rPr lang="en-US" b="true" sz="2351">
                  <a:solidFill>
                    <a:srgbClr val="204A87"/>
                  </a:solidFill>
                  <a:latin typeface="Codec Pro Bold"/>
                  <a:ea typeface="Codec Pro Bold"/>
                  <a:cs typeface="Codec Pro Bold"/>
                  <a:sym typeface="Codec Pro Bold"/>
                </a:rPr>
                <a:t>  Handles Large Datasets: Can compute Voronoi diagrams for thousands of points efficiently.</a:t>
              </a:r>
            </a:p>
            <a:p>
              <a:pPr algn="l" marL="507614" indent="-253807" lvl="1">
                <a:lnSpc>
                  <a:spcPts val="3291"/>
                </a:lnSpc>
                <a:buFont typeface="Arial"/>
                <a:buChar char="•"/>
              </a:pPr>
              <a:r>
                <a:rPr lang="en-US" b="true" sz="2351">
                  <a:solidFill>
                    <a:srgbClr val="204A87"/>
                  </a:solidFill>
                  <a:latin typeface="Codec Pro Bold"/>
                  <a:ea typeface="Codec Pro Bold"/>
                  <a:cs typeface="Codec Pro Bold"/>
                  <a:sym typeface="Codec Pro Bold"/>
                </a:rPr>
                <a:t>  Robust: Works well for both finite and infinite Voronoi cells.</a:t>
              </a:r>
            </a:p>
          </p:txBody>
        </p:sp>
      </p:grpSp>
      <p:grpSp>
        <p:nvGrpSpPr>
          <p:cNvPr name="Group 32" id="32"/>
          <p:cNvGrpSpPr/>
          <p:nvPr/>
        </p:nvGrpSpPr>
        <p:grpSpPr>
          <a:xfrm rot="0">
            <a:off x="9902276" y="7726875"/>
            <a:ext cx="7747626" cy="1922656"/>
            <a:chOff x="0" y="0"/>
            <a:chExt cx="10330167" cy="2563541"/>
          </a:xfrm>
        </p:grpSpPr>
        <p:grpSp>
          <p:nvGrpSpPr>
            <p:cNvPr name="Group 33" id="33"/>
            <p:cNvGrpSpPr/>
            <p:nvPr/>
          </p:nvGrpSpPr>
          <p:grpSpPr>
            <a:xfrm rot="0">
              <a:off x="0" y="0"/>
              <a:ext cx="10330167" cy="2563541"/>
              <a:chOff x="0" y="0"/>
              <a:chExt cx="1703084" cy="422639"/>
            </a:xfrm>
          </p:grpSpPr>
          <p:sp>
            <p:nvSpPr>
              <p:cNvPr name="Freeform 34" id="34"/>
              <p:cNvSpPr/>
              <p:nvPr/>
            </p:nvSpPr>
            <p:spPr>
              <a:xfrm flipH="false" flipV="false" rot="0">
                <a:off x="0" y="0"/>
                <a:ext cx="1703084" cy="422639"/>
              </a:xfrm>
              <a:custGeom>
                <a:avLst/>
                <a:gdLst/>
                <a:ahLst/>
                <a:cxnLst/>
                <a:rect r="r" b="b" t="t" l="l"/>
                <a:pathLst>
                  <a:path h="422639" w="1703084">
                    <a:moveTo>
                      <a:pt x="44967" y="0"/>
                    </a:moveTo>
                    <a:lnTo>
                      <a:pt x="1658118" y="0"/>
                    </a:lnTo>
                    <a:cubicBezTo>
                      <a:pt x="1682952" y="0"/>
                      <a:pt x="1703084" y="20132"/>
                      <a:pt x="1703084" y="44967"/>
                    </a:cubicBezTo>
                    <a:lnTo>
                      <a:pt x="1703084" y="377672"/>
                    </a:lnTo>
                    <a:cubicBezTo>
                      <a:pt x="1703084" y="389598"/>
                      <a:pt x="1698347" y="401035"/>
                      <a:pt x="1689914" y="409468"/>
                    </a:cubicBezTo>
                    <a:cubicBezTo>
                      <a:pt x="1681481" y="417901"/>
                      <a:pt x="1670044" y="422639"/>
                      <a:pt x="1658118" y="422639"/>
                    </a:cubicBezTo>
                    <a:lnTo>
                      <a:pt x="44967" y="422639"/>
                    </a:lnTo>
                    <a:cubicBezTo>
                      <a:pt x="33041" y="422639"/>
                      <a:pt x="21603" y="417901"/>
                      <a:pt x="13170" y="409468"/>
                    </a:cubicBezTo>
                    <a:cubicBezTo>
                      <a:pt x="4738" y="401035"/>
                      <a:pt x="0" y="389598"/>
                      <a:pt x="0" y="377672"/>
                    </a:cubicBezTo>
                    <a:lnTo>
                      <a:pt x="0" y="44967"/>
                    </a:lnTo>
                    <a:cubicBezTo>
                      <a:pt x="0" y="33041"/>
                      <a:pt x="4738" y="21603"/>
                      <a:pt x="13170" y="13170"/>
                    </a:cubicBezTo>
                    <a:cubicBezTo>
                      <a:pt x="21603" y="4738"/>
                      <a:pt x="33041" y="0"/>
                      <a:pt x="44967" y="0"/>
                    </a:cubicBezTo>
                    <a:close/>
                  </a:path>
                </a:pathLst>
              </a:custGeom>
              <a:solidFill>
                <a:srgbClr val="000000">
                  <a:alpha val="0"/>
                </a:srgbClr>
              </a:solidFill>
              <a:ln w="66675" cap="rnd">
                <a:solidFill>
                  <a:srgbClr val="09B6D5"/>
                </a:solidFill>
                <a:prstDash val="dash"/>
                <a:round/>
              </a:ln>
            </p:spPr>
          </p:sp>
          <p:sp>
            <p:nvSpPr>
              <p:cNvPr name="TextBox 35" id="35"/>
              <p:cNvSpPr txBox="true"/>
              <p:nvPr/>
            </p:nvSpPr>
            <p:spPr>
              <a:xfrm>
                <a:off x="0" y="-76200"/>
                <a:ext cx="1703084" cy="498839"/>
              </a:xfrm>
              <a:prstGeom prst="rect">
                <a:avLst/>
              </a:prstGeom>
            </p:spPr>
            <p:txBody>
              <a:bodyPr anchor="ctr" rtlCol="false" tIns="60865" lIns="60865" bIns="60865" rIns="60865"/>
              <a:lstStyle/>
              <a:p>
                <a:pPr algn="ctr">
                  <a:lnSpc>
                    <a:spcPts val="2868"/>
                  </a:lnSpc>
                </a:pPr>
              </a:p>
            </p:txBody>
          </p:sp>
        </p:grpSp>
        <p:sp>
          <p:nvSpPr>
            <p:cNvPr name="TextBox 36" id="36"/>
            <p:cNvSpPr txBox="true"/>
            <p:nvPr/>
          </p:nvSpPr>
          <p:spPr>
            <a:xfrm rot="0">
              <a:off x="219144" y="183484"/>
              <a:ext cx="9838250" cy="2180974"/>
            </a:xfrm>
            <a:prstGeom prst="rect">
              <a:avLst/>
            </a:prstGeom>
          </p:spPr>
          <p:txBody>
            <a:bodyPr anchor="t" rtlCol="false" tIns="0" lIns="0" bIns="0" rIns="0">
              <a:spAutoFit/>
            </a:bodyPr>
            <a:lstStyle/>
            <a:p>
              <a:pPr algn="l">
                <a:lnSpc>
                  <a:spcPts val="3291"/>
                </a:lnSpc>
              </a:pPr>
              <a:r>
                <a:rPr lang="en-US" sz="2351" b="true">
                  <a:solidFill>
                    <a:srgbClr val="196BE4"/>
                  </a:solidFill>
                  <a:latin typeface="Codec Pro Bold"/>
                  <a:ea typeface="Codec Pro Bold"/>
                  <a:cs typeface="Codec Pro Bold"/>
                  <a:sym typeface="Codec Pro Bold"/>
                </a:rPr>
                <a:t>VISUAL CHARACTERISTICS OF VORONOI DIAGRAMS</a:t>
              </a:r>
            </a:p>
            <a:p>
              <a:pPr algn="l" marL="507614" indent="-253807" lvl="1">
                <a:lnSpc>
                  <a:spcPts val="3291"/>
                </a:lnSpc>
                <a:buFont typeface="Arial"/>
                <a:buChar char="•"/>
              </a:pPr>
              <a:r>
                <a:rPr lang="en-US" b="true" sz="2351">
                  <a:solidFill>
                    <a:srgbClr val="196BE4"/>
                  </a:solidFill>
                  <a:latin typeface="Codec Pro Bold"/>
                  <a:ea typeface="Codec Pro Bold"/>
                  <a:cs typeface="Codec Pro Bold"/>
                  <a:sym typeface="Codec Pro Bold"/>
                </a:rPr>
                <a:t>Consist of polygonal regions with sharp edges</a:t>
              </a:r>
            </a:p>
            <a:p>
              <a:pPr algn="l" marL="507614" indent="-253807" lvl="1">
                <a:lnSpc>
                  <a:spcPts val="3291"/>
                </a:lnSpc>
                <a:buFont typeface="Arial"/>
                <a:buChar char="•"/>
              </a:pPr>
              <a:r>
                <a:rPr lang="en-US" b="true" sz="2351">
                  <a:solidFill>
                    <a:srgbClr val="196BE4"/>
                  </a:solidFill>
                  <a:latin typeface="Codec Pro Bold"/>
                  <a:ea typeface="Codec Pro Bold"/>
                  <a:cs typeface="Codec Pro Bold"/>
                  <a:sym typeface="Codec Pro Bold"/>
                </a:rPr>
                <a:t>Settlement patterns, river and road network and other sharp features.</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77B6">
                <a:alpha val="100000"/>
              </a:srgbClr>
            </a:gs>
            <a:gs pos="100000">
              <a:srgbClr val="050B3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589113" y="-1764625"/>
            <a:ext cx="6856917" cy="6507838"/>
          </a:xfrm>
          <a:custGeom>
            <a:avLst/>
            <a:gdLst/>
            <a:ahLst/>
            <a:cxnLst/>
            <a:rect r="r" b="b" t="t" l="l"/>
            <a:pathLst>
              <a:path h="6507838" w="6856917">
                <a:moveTo>
                  <a:pt x="0" y="0"/>
                </a:moveTo>
                <a:lnTo>
                  <a:pt x="6856917" y="0"/>
                </a:lnTo>
                <a:lnTo>
                  <a:pt x="6856917" y="6507837"/>
                </a:lnTo>
                <a:lnTo>
                  <a:pt x="0" y="6507837"/>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41010" y="5276264"/>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alphaModFix amt="31999"/>
            </a:blip>
            <a:stretch>
              <a:fillRect l="0" t="0" r="0" b="0"/>
            </a:stretch>
          </a:blipFill>
        </p:spPr>
      </p:sp>
      <p:sp>
        <p:nvSpPr>
          <p:cNvPr name="Freeform 4" id="4"/>
          <p:cNvSpPr/>
          <p:nvPr/>
        </p:nvSpPr>
        <p:spPr>
          <a:xfrm flipH="false" flipV="false" rot="0">
            <a:off x="12478826" y="7294021"/>
            <a:ext cx="7875378" cy="8104361"/>
          </a:xfrm>
          <a:custGeom>
            <a:avLst/>
            <a:gdLst/>
            <a:ahLst/>
            <a:cxnLst/>
            <a:rect r="r" b="b" t="t" l="l"/>
            <a:pathLst>
              <a:path h="8104361" w="7875378">
                <a:moveTo>
                  <a:pt x="0" y="0"/>
                </a:moveTo>
                <a:lnTo>
                  <a:pt x="7875378" y="0"/>
                </a:lnTo>
                <a:lnTo>
                  <a:pt x="7875378" y="8104361"/>
                </a:lnTo>
                <a:lnTo>
                  <a:pt x="0" y="8104361"/>
                </a:lnTo>
                <a:lnTo>
                  <a:pt x="0" y="0"/>
                </a:lnTo>
                <a:close/>
              </a:path>
            </a:pathLst>
          </a:custGeom>
          <a:blipFill>
            <a:blip r:embed="rId5">
              <a:alphaModFix amt="31999"/>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416515" y="8832335"/>
            <a:ext cx="505147" cy="505147"/>
          </a:xfrm>
          <a:custGeom>
            <a:avLst/>
            <a:gdLst/>
            <a:ahLst/>
            <a:cxnLst/>
            <a:rect r="r" b="b" t="t" l="l"/>
            <a:pathLst>
              <a:path h="505147" w="505147">
                <a:moveTo>
                  <a:pt x="0" y="0"/>
                </a:moveTo>
                <a:lnTo>
                  <a:pt x="505147" y="0"/>
                </a:lnTo>
                <a:lnTo>
                  <a:pt x="505147" y="505147"/>
                </a:lnTo>
                <a:lnTo>
                  <a:pt x="0" y="505147"/>
                </a:lnTo>
                <a:lnTo>
                  <a:pt x="0" y="0"/>
                </a:lnTo>
                <a:close/>
              </a:path>
            </a:pathLst>
          </a:custGeom>
          <a:blipFill>
            <a:blip r:embed="rId7">
              <a:alphaModFix amt="31999"/>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25734" y="8483073"/>
            <a:ext cx="1605932" cy="1550455"/>
          </a:xfrm>
          <a:custGeom>
            <a:avLst/>
            <a:gdLst/>
            <a:ahLst/>
            <a:cxnLst/>
            <a:rect r="r" b="b" t="t" l="l"/>
            <a:pathLst>
              <a:path h="1550455" w="1605932">
                <a:moveTo>
                  <a:pt x="0" y="0"/>
                </a:moveTo>
                <a:lnTo>
                  <a:pt x="1605932" y="0"/>
                </a:lnTo>
                <a:lnTo>
                  <a:pt x="1605932" y="1550454"/>
                </a:lnTo>
                <a:lnTo>
                  <a:pt x="0" y="1550454"/>
                </a:lnTo>
                <a:lnTo>
                  <a:pt x="0" y="0"/>
                </a:lnTo>
                <a:close/>
              </a:path>
            </a:pathLst>
          </a:custGeom>
          <a:blipFill>
            <a:blip r:embed="rId9">
              <a:alphaModFix amt="39000"/>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5640389" y="6774935"/>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11">
              <a:alphaModFix amt="31999"/>
              <a:extLst>
                <a:ext uri="{96DAC541-7B7A-43D3-8B79-37D633B846F1}">
                  <asvg:svgBlip xmlns:asvg="http://schemas.microsoft.com/office/drawing/2016/SVG/main" r:embed="rId12"/>
                </a:ext>
              </a:extLst>
            </a:blip>
            <a:stretch>
              <a:fillRect l="0" t="0" r="0" b="0"/>
            </a:stretch>
          </a:blipFill>
        </p:spPr>
      </p:sp>
      <p:graphicFrame>
        <p:nvGraphicFramePr>
          <p:cNvPr name="Table 8" id="8"/>
          <p:cNvGraphicFramePr>
            <a:graphicFrameLocks noGrp="true"/>
          </p:cNvGraphicFramePr>
          <p:nvPr/>
        </p:nvGraphicFramePr>
        <p:xfrm>
          <a:off x="1028700" y="919746"/>
          <a:ext cx="16329791" cy="9113781"/>
        </p:xfrm>
        <a:graphic>
          <a:graphicData uri="http://schemas.openxmlformats.org/drawingml/2006/table">
            <a:tbl>
              <a:tblPr/>
              <a:tblGrid>
                <a:gridCol w="2574654"/>
                <a:gridCol w="4538122"/>
                <a:gridCol w="2530759"/>
                <a:gridCol w="3680814"/>
                <a:gridCol w="3005443"/>
              </a:tblGrid>
              <a:tr h="1654743">
                <a:tc>
                  <a:txBody>
                    <a:bodyPr anchor="t" rtlCol="false"/>
                    <a:lstStyle/>
                    <a:p>
                      <a:pPr algn="ctr">
                        <a:lnSpc>
                          <a:spcPts val="3988"/>
                        </a:lnSpc>
                        <a:defRPr/>
                      </a:pPr>
                      <a:r>
                        <a:rPr lang="en-US" sz="2849" b="true">
                          <a:solidFill>
                            <a:srgbClr val="FFFFFF"/>
                          </a:solidFill>
                          <a:latin typeface="Codec Pro Bold"/>
                          <a:ea typeface="Codec Pro Bold"/>
                          <a:cs typeface="Codec Pro Bold"/>
                          <a:sym typeface="Codec Pro Bold"/>
                        </a:rPr>
                        <a:t>FEATURE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88"/>
                        </a:lnSpc>
                        <a:defRPr/>
                      </a:pPr>
                      <a:r>
                        <a:rPr lang="en-US" sz="2849" b="true">
                          <a:solidFill>
                            <a:srgbClr val="FFFFFF"/>
                          </a:solidFill>
                          <a:latin typeface="Codec Pro Bold"/>
                          <a:ea typeface="Codec Pro Bold"/>
                          <a:cs typeface="Codec Pro Bold"/>
                          <a:sym typeface="Codec Pro Bold"/>
                        </a:rPr>
                        <a:t>PERLIN NOISE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90"/>
                        </a:lnSpc>
                        <a:defRPr/>
                      </a:pPr>
                      <a:r>
                        <a:rPr lang="en-US" sz="2850" b="true">
                          <a:solidFill>
                            <a:srgbClr val="FFFFFF"/>
                          </a:solidFill>
                          <a:latin typeface="Codec Pro Bold"/>
                          <a:ea typeface="Codec Pro Bold"/>
                          <a:cs typeface="Codec Pro Bold"/>
                          <a:sym typeface="Codec Pro Bold"/>
                        </a:rPr>
                        <a:t>SIMPLEX NOISE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90"/>
                        </a:lnSpc>
                        <a:defRPr/>
                      </a:pPr>
                      <a:r>
                        <a:rPr lang="en-US" sz="2850" b="true">
                          <a:solidFill>
                            <a:srgbClr val="FFFFFF"/>
                          </a:solidFill>
                          <a:latin typeface="Codec Pro Bold"/>
                          <a:ea typeface="Codec Pro Bold"/>
                          <a:cs typeface="Codec Pro Bold"/>
                          <a:sym typeface="Codec Pro Bold"/>
                        </a:rPr>
                        <a:t>CELLULAR AUTOMATA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90"/>
                        </a:lnSpc>
                        <a:defRPr/>
                      </a:pPr>
                      <a:r>
                        <a:rPr lang="en-US" sz="2850" b="true">
                          <a:solidFill>
                            <a:srgbClr val="FFFFFF"/>
                          </a:solidFill>
                          <a:latin typeface="Codec Pro Bold"/>
                          <a:ea typeface="Codec Pro Bold"/>
                          <a:cs typeface="Codec Pro Bold"/>
                          <a:sym typeface="Codec Pro Bold"/>
                        </a:rPr>
                        <a:t>VORONOI DIAGRAMS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511268">
                <a:tc>
                  <a:txBody>
                    <a:bodyPr anchor="t" rtlCol="false"/>
                    <a:lstStyle/>
                    <a:p>
                      <a:pPr algn="ctr">
                        <a:lnSpc>
                          <a:spcPts val="3148"/>
                        </a:lnSpc>
                        <a:defRPr/>
                      </a:pPr>
                      <a:r>
                        <a:rPr lang="en-US" sz="2249" u="sng">
                          <a:solidFill>
                            <a:srgbClr val="FFFFFF"/>
                          </a:solidFill>
                          <a:latin typeface="Codec Pro"/>
                          <a:ea typeface="Codec Pro"/>
                          <a:cs typeface="Codec Pro"/>
                          <a:sym typeface="Codec Pro"/>
                        </a:rPr>
                        <a:t>TYPE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68"/>
                        </a:lnSpc>
                        <a:defRPr/>
                      </a:pPr>
                      <a:r>
                        <a:rPr lang="en-US" sz="2049">
                          <a:solidFill>
                            <a:srgbClr val="FFFFFF"/>
                          </a:solidFill>
                          <a:latin typeface="Codec Pro"/>
                          <a:ea typeface="Codec Pro"/>
                          <a:cs typeface="Codec Pro"/>
                          <a:sym typeface="Codec Pro"/>
                        </a:rPr>
                        <a:t>Gradient Noise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1413"/>
                        </a:lnSpc>
                        <a:defRPr/>
                      </a:pPr>
                      <a:r>
                        <a:rPr lang="en-US" sz="2049">
                          <a:solidFill>
                            <a:srgbClr val="FFFFFF"/>
                          </a:solidFill>
                          <a:latin typeface="Codec Pro"/>
                          <a:ea typeface="Codec Pro"/>
                          <a:cs typeface="Codec Pro"/>
                          <a:sym typeface="Codec Pro"/>
                        </a:rPr>
                        <a:t>Gradient Noise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74"/>
                        </a:lnSpc>
                        <a:defRPr/>
                      </a:pPr>
                      <a:endParaRPr lang="en-US" sz="1100"/>
                    </a:p>
                    <a:p>
                      <a:pPr algn="ctr">
                        <a:lnSpc>
                          <a:spcPts val="2274"/>
                        </a:lnSpc>
                      </a:pPr>
                      <a:r>
                        <a:rPr lang="en-US" sz="2049">
                          <a:solidFill>
                            <a:srgbClr val="FFFFFF"/>
                          </a:solidFill>
                          <a:latin typeface="Codec Pro"/>
                          <a:ea typeface="Codec Pro"/>
                          <a:cs typeface="Codec Pro"/>
                          <a:sym typeface="Codec Pro"/>
                        </a:rPr>
                        <a:t>Rule-Based Grid Evolution</a:t>
                      </a:r>
                    </a:p>
                    <a:p>
                      <a:pPr algn="ctr">
                        <a:lnSpc>
                          <a:spcPts val="2274"/>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68"/>
                        </a:lnSpc>
                        <a:defRPr/>
                      </a:pPr>
                      <a:r>
                        <a:rPr lang="en-US" sz="2049">
                          <a:solidFill>
                            <a:srgbClr val="FFFFFF"/>
                          </a:solidFill>
                          <a:latin typeface="Codec Pro"/>
                          <a:ea typeface="Codec Pro"/>
                          <a:cs typeface="Codec Pro"/>
                          <a:sym typeface="Codec Pro"/>
                        </a:rPr>
                        <a:t>Space Partitioning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300838">
                <a:tc>
                  <a:txBody>
                    <a:bodyPr anchor="t" rtlCol="false"/>
                    <a:lstStyle/>
                    <a:p>
                      <a:pPr algn="ctr">
                        <a:lnSpc>
                          <a:spcPts val="3288"/>
                        </a:lnSpc>
                        <a:defRPr/>
                      </a:pPr>
                      <a:r>
                        <a:rPr lang="en-US" sz="2349" u="sng">
                          <a:solidFill>
                            <a:srgbClr val="FFFFFF"/>
                          </a:solidFill>
                          <a:latin typeface="Codec Pro"/>
                          <a:ea typeface="Codec Pro"/>
                          <a:cs typeface="Codec Pro"/>
                          <a:sym typeface="Codec Pro"/>
                        </a:rPr>
                        <a:t>VISUAL STYLE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68"/>
                        </a:lnSpc>
                        <a:defRPr/>
                      </a:pPr>
                      <a:r>
                        <a:rPr lang="en-US" sz="2049">
                          <a:solidFill>
                            <a:srgbClr val="FFFFFF"/>
                          </a:solidFill>
                          <a:latin typeface="Codec Pro"/>
                          <a:ea typeface="Codec Pro"/>
                          <a:cs typeface="Codec Pro"/>
                          <a:sym typeface="Codec Pro"/>
                        </a:rPr>
                        <a:t>Smooth and continuous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68"/>
                        </a:lnSpc>
                        <a:defRPr/>
                      </a:pPr>
                      <a:r>
                        <a:rPr lang="en-US" sz="2049">
                          <a:solidFill>
                            <a:srgbClr val="FFFFFF"/>
                          </a:solidFill>
                          <a:latin typeface="Codec Pro"/>
                          <a:ea typeface="Codec Pro"/>
                          <a:cs typeface="Codec Pro"/>
                          <a:sym typeface="Codec Pro"/>
                        </a:rPr>
                        <a:t>Smoother and less aliasing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68"/>
                        </a:lnSpc>
                        <a:defRPr/>
                      </a:pPr>
                      <a:r>
                        <a:rPr lang="en-US" sz="2049">
                          <a:solidFill>
                            <a:srgbClr val="FFFFFF"/>
                          </a:solidFill>
                          <a:latin typeface="Codec Pro"/>
                          <a:ea typeface="Codec Pro"/>
                          <a:cs typeface="Codec Pro"/>
                          <a:sym typeface="Codec Pro"/>
                        </a:rPr>
                        <a:t>Discrete and abrupt changes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68"/>
                        </a:lnSpc>
                        <a:defRPr/>
                      </a:pPr>
                      <a:r>
                        <a:rPr lang="en-US" sz="2049">
                          <a:solidFill>
                            <a:srgbClr val="FFFFFF"/>
                          </a:solidFill>
                          <a:latin typeface="Codec Pro"/>
                          <a:ea typeface="Codec Pro"/>
                          <a:cs typeface="Codec Pro"/>
                          <a:sym typeface="Codec Pro"/>
                        </a:rPr>
                        <a:t>Sharp cell boundaries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664308">
                <a:tc>
                  <a:txBody>
                    <a:bodyPr anchor="t" rtlCol="false"/>
                    <a:lstStyle/>
                    <a:p>
                      <a:pPr algn="ctr">
                        <a:lnSpc>
                          <a:spcPts val="3288"/>
                        </a:lnSpc>
                        <a:defRPr/>
                      </a:pPr>
                      <a:r>
                        <a:rPr lang="en-US" sz="2349" u="sng">
                          <a:solidFill>
                            <a:srgbClr val="FFFFFF"/>
                          </a:solidFill>
                          <a:latin typeface="Codec Pro"/>
                          <a:ea typeface="Codec Pro"/>
                          <a:cs typeface="Codec Pro"/>
                          <a:sym typeface="Codec Pro"/>
                        </a:rPr>
                        <a:t>EFFICIENCY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68"/>
                        </a:lnSpc>
                        <a:defRPr/>
                      </a:pPr>
                      <a:r>
                        <a:rPr lang="en-US" sz="2049">
                          <a:solidFill>
                            <a:srgbClr val="FFFFFF"/>
                          </a:solidFill>
                          <a:latin typeface="Codec Pro"/>
                          <a:ea typeface="Codec Pro"/>
                          <a:cs typeface="Codec Pro"/>
                          <a:sym typeface="Codec Pro"/>
                        </a:rPr>
                        <a:t>Moderate (computationally expensive in higher dimensions)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68"/>
                        </a:lnSpc>
                        <a:defRPr/>
                      </a:pPr>
                      <a:r>
                        <a:rPr lang="en-US" sz="2049">
                          <a:solidFill>
                            <a:srgbClr val="FFFFFF"/>
                          </a:solidFill>
                          <a:latin typeface="Codec Pro"/>
                          <a:ea typeface="Codec Pro"/>
                          <a:cs typeface="Codec Pro"/>
                          <a:sym typeface="Codec Pro"/>
                        </a:rPr>
                        <a:t>More efficient than Perlin Noise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68"/>
                        </a:lnSpc>
                        <a:defRPr/>
                      </a:pPr>
                      <a:r>
                        <a:rPr lang="en-US" sz="2049">
                          <a:solidFill>
                            <a:srgbClr val="FFFFFF"/>
                          </a:solidFill>
                          <a:latin typeface="Codec Pro"/>
                          <a:ea typeface="Codec Pro"/>
                          <a:cs typeface="Codec Pro"/>
                          <a:sym typeface="Codec Pro"/>
                        </a:rPr>
                        <a:t>Efficient for small grid sizes, can be slow for large worlds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68"/>
                        </a:lnSpc>
                        <a:defRPr/>
                      </a:pPr>
                      <a:r>
                        <a:rPr lang="en-US" sz="2049">
                          <a:solidFill>
                            <a:srgbClr val="FFFFFF"/>
                          </a:solidFill>
                          <a:latin typeface="Codec Pro"/>
                          <a:ea typeface="Codec Pro"/>
                          <a:cs typeface="Codec Pro"/>
                          <a:sym typeface="Codec Pro"/>
                        </a:rPr>
                        <a:t>Depends on chosen algorithm. Slow for large no. of seed pts.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664308">
                <a:tc>
                  <a:txBody>
                    <a:bodyPr anchor="t" rtlCol="false"/>
                    <a:lstStyle/>
                    <a:p>
                      <a:pPr algn="ctr">
                        <a:lnSpc>
                          <a:spcPts val="2868"/>
                        </a:lnSpc>
                        <a:defRPr/>
                      </a:pPr>
                      <a:r>
                        <a:rPr lang="en-US" sz="2049" u="sng">
                          <a:solidFill>
                            <a:srgbClr val="FFFFFF"/>
                          </a:solidFill>
                          <a:latin typeface="Codec Pro"/>
                          <a:ea typeface="Codec Pro"/>
                          <a:cs typeface="Codec Pro"/>
                          <a:sym typeface="Codec Pro"/>
                        </a:rPr>
                        <a:t>OPTIMIZATION TECHNIQUES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marL="442415" indent="-221207" lvl="1">
                        <a:lnSpc>
                          <a:spcPts val="2868"/>
                        </a:lnSpc>
                        <a:buFont typeface="Arial"/>
                        <a:buChar char="•"/>
                        <a:defRPr/>
                      </a:pPr>
                      <a:r>
                        <a:rPr lang="en-US" sz="2049">
                          <a:solidFill>
                            <a:srgbClr val="FFFFFF"/>
                          </a:solidFill>
                          <a:latin typeface="Codec Pro"/>
                          <a:ea typeface="Codec Pro"/>
                          <a:cs typeface="Codec Pro"/>
                          <a:sym typeface="Codec Pro"/>
                        </a:rPr>
                        <a:t>Precompute noise in chunks</a:t>
                      </a:r>
                      <a:endParaRPr lang="en-US" sz="1100"/>
                    </a:p>
                    <a:p>
                      <a:pPr algn="l" marL="442415" indent="-221207" lvl="1">
                        <a:lnSpc>
                          <a:spcPts val="2868"/>
                        </a:lnSpc>
                        <a:buFont typeface="Arial"/>
                        <a:buChar char="•"/>
                      </a:pPr>
                      <a:r>
                        <a:rPr lang="en-US" sz="2049">
                          <a:solidFill>
                            <a:srgbClr val="FFFFFF"/>
                          </a:solidFill>
                          <a:latin typeface="Codec Pro"/>
                          <a:ea typeface="Codec Pro"/>
                          <a:cs typeface="Codec Pro"/>
                          <a:sym typeface="Codec Pro"/>
                        </a:rPr>
                        <a:t>U</a:t>
                      </a:r>
                      <a:r>
                        <a:rPr lang="en-US" sz="2049">
                          <a:solidFill>
                            <a:srgbClr val="FFFFFF"/>
                          </a:solidFill>
                          <a:latin typeface="Codec Pro"/>
                          <a:ea typeface="Codec Pro"/>
                          <a:cs typeface="Codec Pro"/>
                          <a:sym typeface="Codec Pro"/>
                        </a:rPr>
                        <a:t>se octaves for smoother transitions</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68"/>
                        </a:lnSpc>
                        <a:defRPr/>
                      </a:pPr>
                      <a:r>
                        <a:rPr lang="en-US" sz="2049">
                          <a:solidFill>
                            <a:srgbClr val="FFFFFF"/>
                          </a:solidFill>
                          <a:latin typeface="Codec Pro"/>
                          <a:ea typeface="Codec Pro"/>
                          <a:cs typeface="Codec Pro"/>
                          <a:sym typeface="Codec Pro"/>
                        </a:rPr>
                        <a:t>Use lookup tables for faster computation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442415" indent="-221207" lvl="1">
                        <a:lnSpc>
                          <a:spcPts val="2868"/>
                        </a:lnSpc>
                        <a:buFont typeface="Arial"/>
                        <a:buChar char="•"/>
                        <a:defRPr/>
                      </a:pPr>
                      <a:r>
                        <a:rPr lang="en-US" sz="2049">
                          <a:solidFill>
                            <a:srgbClr val="FFFFFF"/>
                          </a:solidFill>
                          <a:latin typeface="Codec Pro"/>
                          <a:ea typeface="Codec Pro"/>
                          <a:cs typeface="Codec Pro"/>
                          <a:sym typeface="Codec Pro"/>
                        </a:rPr>
                        <a:t>Use multi-threading</a:t>
                      </a:r>
                      <a:endParaRPr lang="en-US" sz="1100"/>
                    </a:p>
                    <a:p>
                      <a:pPr algn="l" marL="442415" indent="-221207" lvl="1">
                        <a:lnSpc>
                          <a:spcPts val="2868"/>
                        </a:lnSpc>
                        <a:buFont typeface="Arial"/>
                        <a:buChar char="•"/>
                      </a:pPr>
                      <a:r>
                        <a:rPr lang="en-US" sz="2049">
                          <a:solidFill>
                            <a:srgbClr val="FFFFFF"/>
                          </a:solidFill>
                          <a:latin typeface="Codec Pro"/>
                          <a:ea typeface="Codec Pro"/>
                          <a:cs typeface="Codec Pro"/>
                          <a:sym typeface="Codec Pro"/>
                        </a:rPr>
                        <a:t>A</a:t>
                      </a:r>
                      <a:r>
                        <a:rPr lang="en-US" sz="2049">
                          <a:solidFill>
                            <a:srgbClr val="FFFFFF"/>
                          </a:solidFill>
                          <a:latin typeface="Codec Pro"/>
                          <a:ea typeface="Codec Pro"/>
                          <a:cs typeface="Codec Pro"/>
                          <a:sym typeface="Codec Pro"/>
                        </a:rPr>
                        <a:t>pply early stopping </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68"/>
                        </a:lnSpc>
                        <a:defRPr/>
                      </a:pPr>
                      <a:r>
                        <a:rPr lang="en-US" sz="2049">
                          <a:solidFill>
                            <a:srgbClr val="FFFFFF"/>
                          </a:solidFill>
                          <a:latin typeface="Codec Pro"/>
                          <a:ea typeface="Codec Pro"/>
                          <a:cs typeface="Codec Pro"/>
                          <a:sym typeface="Codec Pro"/>
                        </a:rPr>
                        <a:t>Optimize seed distribution to avoid clustering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318317">
                <a:tc>
                  <a:txBody>
                    <a:bodyPr anchor="t" rtlCol="false"/>
                    <a:lstStyle/>
                    <a:p>
                      <a:pPr algn="ctr">
                        <a:lnSpc>
                          <a:spcPts val="2868"/>
                        </a:lnSpc>
                        <a:defRPr/>
                      </a:pPr>
                      <a:r>
                        <a:rPr lang="en-US" sz="2049" u="sng">
                          <a:solidFill>
                            <a:srgbClr val="FFFFFF"/>
                          </a:solidFill>
                          <a:latin typeface="Codec Pro"/>
                          <a:ea typeface="Codec Pro"/>
                          <a:cs typeface="Codec Pro"/>
                          <a:sym typeface="Codec Pro"/>
                        </a:rPr>
                        <a:t>USE CASES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68"/>
                        </a:lnSpc>
                        <a:defRPr/>
                      </a:pPr>
                      <a:r>
                        <a:rPr lang="en-US" sz="2049">
                          <a:solidFill>
                            <a:srgbClr val="FFFFFF"/>
                          </a:solidFill>
                          <a:latin typeface="Codec Pro"/>
                          <a:ea typeface="Codec Pro"/>
                          <a:cs typeface="Codec Pro"/>
                          <a:sym typeface="Codec Pro"/>
                        </a:rPr>
                        <a:t>Terrain generation, clouds, textures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68"/>
                        </a:lnSpc>
                        <a:defRPr/>
                      </a:pPr>
                      <a:r>
                        <a:rPr lang="en-US" sz="2049">
                          <a:solidFill>
                            <a:srgbClr val="FFFFFF"/>
                          </a:solidFill>
                          <a:latin typeface="Codec Pro"/>
                          <a:ea typeface="Codec Pro"/>
                          <a:cs typeface="Codec Pro"/>
                          <a:sym typeface="Codec Pro"/>
                        </a:rPr>
                        <a:t>Terrain generation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68"/>
                        </a:lnSpc>
                        <a:defRPr/>
                      </a:pPr>
                      <a:r>
                        <a:rPr lang="en-US" sz="2049">
                          <a:solidFill>
                            <a:srgbClr val="FFFFFF"/>
                          </a:solidFill>
                          <a:latin typeface="Codec Pro"/>
                          <a:ea typeface="Codec Pro"/>
                          <a:cs typeface="Codec Pro"/>
                          <a:sym typeface="Codec Pro"/>
                        </a:rPr>
                        <a:t>Cave systems, map generation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68"/>
                        </a:lnSpc>
                        <a:defRPr/>
                      </a:pPr>
                      <a:r>
                        <a:rPr lang="en-US" sz="2049">
                          <a:solidFill>
                            <a:srgbClr val="FFFFFF"/>
                          </a:solidFill>
                          <a:latin typeface="Codec Pro"/>
                          <a:ea typeface="Codec Pro"/>
                          <a:cs typeface="Codec Pro"/>
                          <a:sym typeface="Codec Pro"/>
                        </a:rPr>
                        <a:t>Biomes, city layouts, natural formations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9" id="9"/>
          <p:cNvSpPr txBox="true"/>
          <p:nvPr/>
        </p:nvSpPr>
        <p:spPr>
          <a:xfrm rot="0">
            <a:off x="4970027" y="222072"/>
            <a:ext cx="8447137" cy="516129"/>
          </a:xfrm>
          <a:prstGeom prst="rect">
            <a:avLst/>
          </a:prstGeom>
        </p:spPr>
        <p:txBody>
          <a:bodyPr anchor="t" rtlCol="false" tIns="0" lIns="0" bIns="0" rIns="0">
            <a:spAutoFit/>
          </a:bodyPr>
          <a:lstStyle/>
          <a:p>
            <a:pPr algn="l">
              <a:lnSpc>
                <a:spcPts val="4248"/>
              </a:lnSpc>
              <a:spcBef>
                <a:spcPct val="0"/>
              </a:spcBef>
            </a:pPr>
            <a:r>
              <a:rPr lang="en-US" sz="3034">
                <a:solidFill>
                  <a:srgbClr val="FFFFFF"/>
                </a:solidFill>
                <a:latin typeface="League Spartan"/>
                <a:ea typeface="League Spartan"/>
                <a:cs typeface="League Spartan"/>
                <a:sym typeface="League Spartan"/>
              </a:rPr>
              <a:t>DIFFERENCES BETWEEN THE ALGORITHMS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2359234" y="-770997"/>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58047" y="-2522163"/>
            <a:ext cx="7875378" cy="8104361"/>
          </a:xfrm>
          <a:custGeom>
            <a:avLst/>
            <a:gdLst/>
            <a:ahLst/>
            <a:cxnLst/>
            <a:rect r="r" b="b" t="t" l="l"/>
            <a:pathLst>
              <a:path h="8104361" w="7875378">
                <a:moveTo>
                  <a:pt x="0" y="0"/>
                </a:moveTo>
                <a:lnTo>
                  <a:pt x="7875378" y="0"/>
                </a:lnTo>
                <a:lnTo>
                  <a:pt x="7875378" y="8104361"/>
                </a:lnTo>
                <a:lnTo>
                  <a:pt x="0" y="8104361"/>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61967" y="6850331"/>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1380536" y="355378"/>
            <a:ext cx="7315200" cy="931025"/>
            <a:chOff x="0" y="0"/>
            <a:chExt cx="9753600" cy="1241367"/>
          </a:xfrm>
        </p:grpSpPr>
        <p:sp>
          <p:nvSpPr>
            <p:cNvPr name="Freeform 6" id="6"/>
            <p:cNvSpPr/>
            <p:nvPr/>
          </p:nvSpPr>
          <p:spPr>
            <a:xfrm flipH="false" flipV="false" rot="0">
              <a:off x="0" y="0"/>
              <a:ext cx="9753600" cy="1241367"/>
            </a:xfrm>
            <a:custGeom>
              <a:avLst/>
              <a:gdLst/>
              <a:ahLst/>
              <a:cxnLst/>
              <a:rect r="r" b="b" t="t" l="l"/>
              <a:pathLst>
                <a:path h="1241367" w="9753600">
                  <a:moveTo>
                    <a:pt x="0" y="0"/>
                  </a:moveTo>
                  <a:lnTo>
                    <a:pt x="9753600" y="0"/>
                  </a:lnTo>
                  <a:lnTo>
                    <a:pt x="9753600" y="1241367"/>
                  </a:lnTo>
                  <a:lnTo>
                    <a:pt x="0" y="12413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187906" y="155052"/>
              <a:ext cx="875783" cy="858406"/>
              <a:chOff x="0" y="0"/>
              <a:chExt cx="345988" cy="339123"/>
            </a:xfrm>
          </p:grpSpPr>
          <p:sp>
            <p:nvSpPr>
              <p:cNvPr name="Freeform 8" id="8"/>
              <p:cNvSpPr/>
              <p:nvPr/>
            </p:nvSpPr>
            <p:spPr>
              <a:xfrm flipH="false" flipV="false" rot="0">
                <a:off x="0" y="0"/>
                <a:ext cx="345988" cy="339123"/>
              </a:xfrm>
              <a:custGeom>
                <a:avLst/>
                <a:gdLst/>
                <a:ahLst/>
                <a:cxnLst/>
                <a:rect r="r" b="b" t="t" l="l"/>
                <a:pathLst>
                  <a:path h="339123" w="345988">
                    <a:moveTo>
                      <a:pt x="0" y="0"/>
                    </a:moveTo>
                    <a:lnTo>
                      <a:pt x="345988" y="0"/>
                    </a:lnTo>
                    <a:lnTo>
                      <a:pt x="345988" y="339123"/>
                    </a:lnTo>
                    <a:lnTo>
                      <a:pt x="0" y="339123"/>
                    </a:lnTo>
                    <a:close/>
                  </a:path>
                </a:pathLst>
              </a:custGeom>
              <a:solidFill>
                <a:srgbClr val="00204B"/>
              </a:solidFill>
            </p:spPr>
          </p:sp>
          <p:sp>
            <p:nvSpPr>
              <p:cNvPr name="TextBox 9" id="9"/>
              <p:cNvSpPr txBox="true"/>
              <p:nvPr/>
            </p:nvSpPr>
            <p:spPr>
              <a:xfrm>
                <a:off x="0" y="-76200"/>
                <a:ext cx="345988" cy="415323"/>
              </a:xfrm>
              <a:prstGeom prst="rect">
                <a:avLst/>
              </a:prstGeom>
            </p:spPr>
            <p:txBody>
              <a:bodyPr anchor="ctr" rtlCol="false" tIns="25400" lIns="25400" bIns="25400" rIns="25400"/>
              <a:lstStyle/>
              <a:p>
                <a:pPr algn="ctr">
                  <a:lnSpc>
                    <a:spcPts val="2868"/>
                  </a:lnSpc>
                </a:pPr>
              </a:p>
            </p:txBody>
          </p:sp>
        </p:grpSp>
        <p:sp>
          <p:nvSpPr>
            <p:cNvPr name="Freeform 10" id="10"/>
            <p:cNvSpPr/>
            <p:nvPr/>
          </p:nvSpPr>
          <p:spPr>
            <a:xfrm flipH="false" flipV="false" rot="0">
              <a:off x="148724" y="143610"/>
              <a:ext cx="954147" cy="954147"/>
            </a:xfrm>
            <a:custGeom>
              <a:avLst/>
              <a:gdLst/>
              <a:ahLst/>
              <a:cxnLst/>
              <a:rect r="r" b="b" t="t" l="l"/>
              <a:pathLst>
                <a:path h="954147" w="954147">
                  <a:moveTo>
                    <a:pt x="0" y="0"/>
                  </a:moveTo>
                  <a:lnTo>
                    <a:pt x="954147" y="0"/>
                  </a:lnTo>
                  <a:lnTo>
                    <a:pt x="954147" y="954147"/>
                  </a:lnTo>
                  <a:lnTo>
                    <a:pt x="0" y="9541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1419593" y="121014"/>
              <a:ext cx="6962407" cy="840756"/>
            </a:xfrm>
            <a:prstGeom prst="rect">
              <a:avLst/>
            </a:prstGeom>
          </p:spPr>
          <p:txBody>
            <a:bodyPr anchor="t" rtlCol="false" tIns="0" lIns="0" bIns="0" rIns="0">
              <a:spAutoFit/>
            </a:bodyPr>
            <a:lstStyle/>
            <a:p>
              <a:pPr algn="l">
                <a:lnSpc>
                  <a:spcPts val="5206"/>
                </a:lnSpc>
                <a:spcBef>
                  <a:spcPct val="0"/>
                </a:spcBef>
              </a:pPr>
              <a:r>
                <a:rPr lang="en-US" sz="3718">
                  <a:solidFill>
                    <a:srgbClr val="36486C"/>
                  </a:solidFill>
                  <a:latin typeface="Handelson Five"/>
                  <a:ea typeface="Handelson Five"/>
                  <a:cs typeface="Handelson Five"/>
                  <a:sym typeface="Handelson Five"/>
                </a:rPr>
                <a:t>CONCLUSION</a:t>
              </a:r>
            </a:p>
          </p:txBody>
        </p:sp>
      </p:grpSp>
      <p:grpSp>
        <p:nvGrpSpPr>
          <p:cNvPr name="Group 12" id="12"/>
          <p:cNvGrpSpPr/>
          <p:nvPr/>
        </p:nvGrpSpPr>
        <p:grpSpPr>
          <a:xfrm rot="0">
            <a:off x="355472" y="2761491"/>
            <a:ext cx="5954002" cy="3442813"/>
            <a:chOff x="0" y="0"/>
            <a:chExt cx="7938670" cy="4590417"/>
          </a:xfrm>
        </p:grpSpPr>
        <p:grpSp>
          <p:nvGrpSpPr>
            <p:cNvPr name="Group 13" id="13"/>
            <p:cNvGrpSpPr/>
            <p:nvPr/>
          </p:nvGrpSpPr>
          <p:grpSpPr>
            <a:xfrm rot="0">
              <a:off x="0" y="0"/>
              <a:ext cx="7938670" cy="4590417"/>
              <a:chOff x="0" y="0"/>
              <a:chExt cx="1308810" cy="756800"/>
            </a:xfrm>
          </p:grpSpPr>
          <p:sp>
            <p:nvSpPr>
              <p:cNvPr name="Freeform 14" id="14"/>
              <p:cNvSpPr/>
              <p:nvPr/>
            </p:nvSpPr>
            <p:spPr>
              <a:xfrm flipH="false" flipV="false" rot="0">
                <a:off x="0" y="0"/>
                <a:ext cx="1308810" cy="756800"/>
              </a:xfrm>
              <a:custGeom>
                <a:avLst/>
                <a:gdLst/>
                <a:ahLst/>
                <a:cxnLst/>
                <a:rect r="r" b="b" t="t" l="l"/>
                <a:pathLst>
                  <a:path h="756800" w="1308810">
                    <a:moveTo>
                      <a:pt x="58513" y="0"/>
                    </a:moveTo>
                    <a:lnTo>
                      <a:pt x="1250297" y="0"/>
                    </a:lnTo>
                    <a:cubicBezTo>
                      <a:pt x="1282613" y="0"/>
                      <a:pt x="1308810" y="26197"/>
                      <a:pt x="1308810" y="58513"/>
                    </a:cubicBezTo>
                    <a:lnTo>
                      <a:pt x="1308810" y="698287"/>
                    </a:lnTo>
                    <a:cubicBezTo>
                      <a:pt x="1308810" y="713805"/>
                      <a:pt x="1302645" y="728688"/>
                      <a:pt x="1291672" y="739662"/>
                    </a:cubicBezTo>
                    <a:cubicBezTo>
                      <a:pt x="1280698" y="750635"/>
                      <a:pt x="1265815" y="756800"/>
                      <a:pt x="1250297" y="756800"/>
                    </a:cubicBezTo>
                    <a:lnTo>
                      <a:pt x="58513" y="756800"/>
                    </a:lnTo>
                    <a:cubicBezTo>
                      <a:pt x="26197" y="756800"/>
                      <a:pt x="0" y="730603"/>
                      <a:pt x="0" y="698287"/>
                    </a:cubicBezTo>
                    <a:lnTo>
                      <a:pt x="0" y="58513"/>
                    </a:lnTo>
                    <a:cubicBezTo>
                      <a:pt x="0" y="26197"/>
                      <a:pt x="26197" y="0"/>
                      <a:pt x="58513" y="0"/>
                    </a:cubicBezTo>
                    <a:close/>
                  </a:path>
                </a:pathLst>
              </a:custGeom>
              <a:solidFill>
                <a:srgbClr val="000000">
                  <a:alpha val="0"/>
                </a:srgbClr>
              </a:solidFill>
              <a:ln w="66675" cap="rnd">
                <a:solidFill>
                  <a:srgbClr val="00689F"/>
                </a:solidFill>
                <a:prstDash val="dash"/>
                <a:round/>
              </a:ln>
            </p:spPr>
          </p:sp>
          <p:sp>
            <p:nvSpPr>
              <p:cNvPr name="TextBox 15" id="15"/>
              <p:cNvSpPr txBox="true"/>
              <p:nvPr/>
            </p:nvSpPr>
            <p:spPr>
              <a:xfrm>
                <a:off x="0" y="-76200"/>
                <a:ext cx="1308810" cy="833000"/>
              </a:xfrm>
              <a:prstGeom prst="rect">
                <a:avLst/>
              </a:prstGeom>
            </p:spPr>
            <p:txBody>
              <a:bodyPr anchor="ctr" rtlCol="false" tIns="60865" lIns="60865" bIns="60865" rIns="60865"/>
              <a:lstStyle/>
              <a:p>
                <a:pPr algn="ctr">
                  <a:lnSpc>
                    <a:spcPts val="2868"/>
                  </a:lnSpc>
                </a:pPr>
              </a:p>
            </p:txBody>
          </p:sp>
        </p:grpSp>
        <p:sp>
          <p:nvSpPr>
            <p:cNvPr name="TextBox 16" id="16"/>
            <p:cNvSpPr txBox="true"/>
            <p:nvPr/>
          </p:nvSpPr>
          <p:spPr>
            <a:xfrm rot="0">
              <a:off x="270114" y="126769"/>
              <a:ext cx="7387853" cy="4196436"/>
            </a:xfrm>
            <a:prstGeom prst="rect">
              <a:avLst/>
            </a:prstGeom>
          </p:spPr>
          <p:txBody>
            <a:bodyPr anchor="t" rtlCol="false" tIns="0" lIns="0" bIns="0" rIns="0">
              <a:spAutoFit/>
            </a:bodyPr>
            <a:lstStyle/>
            <a:p>
              <a:pPr algn="l">
                <a:lnSpc>
                  <a:spcPts val="2531"/>
                </a:lnSpc>
              </a:pPr>
              <a:r>
                <a:rPr lang="en-US" sz="1808" b="true">
                  <a:solidFill>
                    <a:srgbClr val="204A87"/>
                  </a:solidFill>
                  <a:latin typeface="Codec Pro Bold"/>
                  <a:ea typeface="Codec Pro Bold"/>
                  <a:cs typeface="Codec Pro Bold"/>
                  <a:sym typeface="Codec Pro Bold"/>
                </a:rPr>
                <a:t>       </a:t>
              </a:r>
              <a:r>
                <a:rPr lang="en-US" b="true" sz="1808" u="sng">
                  <a:solidFill>
                    <a:srgbClr val="204A87"/>
                  </a:solidFill>
                  <a:latin typeface="Codec Pro Bold"/>
                  <a:ea typeface="Codec Pro Bold"/>
                  <a:cs typeface="Codec Pro Bold"/>
                  <a:sym typeface="Codec Pro Bold"/>
                </a:rPr>
                <a:t>TERRAIN GENERATION IN GAMES (MINECRAFT-</a:t>
              </a:r>
              <a:r>
                <a:rPr lang="en-US" sz="1808" b="true">
                  <a:solidFill>
                    <a:srgbClr val="204A87"/>
                  </a:solidFill>
                  <a:latin typeface="Codec Pro Bold"/>
                  <a:ea typeface="Codec Pro Bold"/>
                  <a:cs typeface="Codec Pro Bold"/>
                  <a:sym typeface="Codec Pro Bold"/>
                </a:rPr>
                <a:t>        </a:t>
              </a:r>
            </a:p>
            <a:p>
              <a:pPr algn="l">
                <a:lnSpc>
                  <a:spcPts val="2531"/>
                </a:lnSpc>
              </a:pPr>
              <a:r>
                <a:rPr lang="en-US" sz="1808" b="true">
                  <a:solidFill>
                    <a:srgbClr val="204A87"/>
                  </a:solidFill>
                  <a:latin typeface="Codec Pro Bold"/>
                  <a:ea typeface="Codec Pro Bold"/>
                  <a:cs typeface="Codec Pro Bold"/>
                  <a:sym typeface="Codec Pro Bold"/>
                </a:rPr>
                <a:t>       </a:t>
              </a:r>
              <a:r>
                <a:rPr lang="en-US" b="true" sz="1808" u="sng">
                  <a:solidFill>
                    <a:srgbClr val="204A87"/>
                  </a:solidFill>
                  <a:latin typeface="Codec Pro Bold"/>
                  <a:ea typeface="Codec Pro Bold"/>
                  <a:cs typeface="Codec Pro Bold"/>
                  <a:sym typeface="Codec Pro Bold"/>
                </a:rPr>
                <a:t>STYLE WORLDS)</a:t>
              </a:r>
            </a:p>
            <a:p>
              <a:pPr algn="l" marL="390400" indent="-195200" lvl="1">
                <a:lnSpc>
                  <a:spcPts val="2531"/>
                </a:lnSpc>
                <a:buFont typeface="Arial"/>
                <a:buChar char="•"/>
              </a:pPr>
              <a:r>
                <a:rPr lang="en-US" b="true" sz="1808">
                  <a:solidFill>
                    <a:srgbClr val="204A87"/>
                  </a:solidFill>
                  <a:latin typeface="Codec Pro Bold"/>
                  <a:ea typeface="Codec Pro Bold"/>
                  <a:cs typeface="Codec Pro Bold"/>
                  <a:sym typeface="Codec Pro Bold"/>
                </a:rPr>
                <a:t>Perlin/Simplex Noise: Used for generating base terrain elevation (hills, mountains, valleys).</a:t>
              </a:r>
            </a:p>
            <a:p>
              <a:pPr algn="l" marL="390400" indent="-195200" lvl="1">
                <a:lnSpc>
                  <a:spcPts val="2531"/>
                </a:lnSpc>
                <a:buFont typeface="Arial"/>
                <a:buChar char="•"/>
              </a:pPr>
              <a:r>
                <a:rPr lang="en-US" b="true" sz="1808">
                  <a:solidFill>
                    <a:srgbClr val="204A87"/>
                  </a:solidFill>
                  <a:latin typeface="Codec Pro Bold"/>
                  <a:ea typeface="Codec Pro Bold"/>
                  <a:cs typeface="Codec Pro Bold"/>
                  <a:sym typeface="Codec Pro Bold"/>
                </a:rPr>
                <a:t>Voronoi Diagrams: Used for dividing the world into distinct areas like forests, de</a:t>
              </a:r>
              <a:r>
                <a:rPr lang="en-US" b="true" sz="1808">
                  <a:solidFill>
                    <a:srgbClr val="204A87"/>
                  </a:solidFill>
                  <a:latin typeface="Codec Pro Bold"/>
                  <a:ea typeface="Codec Pro Bold"/>
                  <a:cs typeface="Codec Pro Bold"/>
                  <a:sym typeface="Codec Pro Bold"/>
                </a:rPr>
                <a:t>serts,etc.</a:t>
              </a:r>
            </a:p>
            <a:p>
              <a:pPr algn="l" marL="390400" indent="-195200" lvl="1">
                <a:lnSpc>
                  <a:spcPts val="2531"/>
                </a:lnSpc>
                <a:buFont typeface="Arial"/>
                <a:buChar char="•"/>
              </a:pPr>
              <a:r>
                <a:rPr lang="en-US" b="true" sz="1808">
                  <a:solidFill>
                    <a:srgbClr val="204A87"/>
                  </a:solidFill>
                  <a:latin typeface="Codec Pro Bold"/>
                  <a:ea typeface="Codec Pro Bold"/>
                  <a:cs typeface="Codec Pro Bold"/>
                  <a:sym typeface="Codec Pro Bold"/>
                </a:rPr>
                <a:t>Cellular Automata: Used for cave generation, ensuring caves are connected and have natural-looking shapes.</a:t>
              </a:r>
            </a:p>
          </p:txBody>
        </p:sp>
      </p:grpSp>
      <p:grpSp>
        <p:nvGrpSpPr>
          <p:cNvPr name="Group 17" id="17"/>
          <p:cNvGrpSpPr/>
          <p:nvPr/>
        </p:nvGrpSpPr>
        <p:grpSpPr>
          <a:xfrm rot="0">
            <a:off x="6564895" y="3220861"/>
            <a:ext cx="5513683" cy="2733668"/>
            <a:chOff x="0" y="0"/>
            <a:chExt cx="7351577" cy="3644891"/>
          </a:xfrm>
        </p:grpSpPr>
        <p:grpSp>
          <p:nvGrpSpPr>
            <p:cNvPr name="Group 18" id="18"/>
            <p:cNvGrpSpPr/>
            <p:nvPr/>
          </p:nvGrpSpPr>
          <p:grpSpPr>
            <a:xfrm rot="0">
              <a:off x="0" y="0"/>
              <a:ext cx="7351577" cy="3644891"/>
              <a:chOff x="0" y="0"/>
              <a:chExt cx="1237017" cy="613310"/>
            </a:xfrm>
          </p:grpSpPr>
          <p:sp>
            <p:nvSpPr>
              <p:cNvPr name="Freeform 19" id="19"/>
              <p:cNvSpPr/>
              <p:nvPr/>
            </p:nvSpPr>
            <p:spPr>
              <a:xfrm flipH="false" flipV="false" rot="0">
                <a:off x="0" y="0"/>
                <a:ext cx="1237017" cy="613310"/>
              </a:xfrm>
              <a:custGeom>
                <a:avLst/>
                <a:gdLst/>
                <a:ahLst/>
                <a:cxnLst/>
                <a:rect r="r" b="b" t="t" l="l"/>
                <a:pathLst>
                  <a:path h="613310" w="1237017">
                    <a:moveTo>
                      <a:pt x="63186" y="0"/>
                    </a:moveTo>
                    <a:lnTo>
                      <a:pt x="1173832" y="0"/>
                    </a:lnTo>
                    <a:cubicBezTo>
                      <a:pt x="1190590" y="0"/>
                      <a:pt x="1206661" y="6657"/>
                      <a:pt x="1218511" y="18507"/>
                    </a:cubicBezTo>
                    <a:cubicBezTo>
                      <a:pt x="1230360" y="30356"/>
                      <a:pt x="1237017" y="46428"/>
                      <a:pt x="1237017" y="63186"/>
                    </a:cubicBezTo>
                    <a:lnTo>
                      <a:pt x="1237017" y="550124"/>
                    </a:lnTo>
                    <a:cubicBezTo>
                      <a:pt x="1237017" y="566882"/>
                      <a:pt x="1230360" y="582953"/>
                      <a:pt x="1218511" y="594803"/>
                    </a:cubicBezTo>
                    <a:cubicBezTo>
                      <a:pt x="1206661" y="606653"/>
                      <a:pt x="1190590" y="613310"/>
                      <a:pt x="1173832" y="613310"/>
                    </a:cubicBezTo>
                    <a:lnTo>
                      <a:pt x="63186" y="613310"/>
                    </a:lnTo>
                    <a:cubicBezTo>
                      <a:pt x="46428" y="613310"/>
                      <a:pt x="30356" y="606653"/>
                      <a:pt x="18507" y="594803"/>
                    </a:cubicBezTo>
                    <a:cubicBezTo>
                      <a:pt x="6657" y="582953"/>
                      <a:pt x="0" y="566882"/>
                      <a:pt x="0" y="550124"/>
                    </a:cubicBezTo>
                    <a:lnTo>
                      <a:pt x="0" y="63186"/>
                    </a:lnTo>
                    <a:cubicBezTo>
                      <a:pt x="0" y="46428"/>
                      <a:pt x="6657" y="30356"/>
                      <a:pt x="18507" y="18507"/>
                    </a:cubicBezTo>
                    <a:cubicBezTo>
                      <a:pt x="30356" y="6657"/>
                      <a:pt x="46428" y="0"/>
                      <a:pt x="63186" y="0"/>
                    </a:cubicBezTo>
                    <a:close/>
                  </a:path>
                </a:pathLst>
              </a:custGeom>
              <a:solidFill>
                <a:srgbClr val="204A87"/>
              </a:solidFill>
              <a:ln w="66675" cap="rnd">
                <a:solidFill>
                  <a:srgbClr val="09B6D5"/>
                </a:solidFill>
                <a:prstDash val="dash"/>
                <a:round/>
              </a:ln>
            </p:spPr>
          </p:sp>
          <p:sp>
            <p:nvSpPr>
              <p:cNvPr name="TextBox 20" id="20"/>
              <p:cNvSpPr txBox="true"/>
              <p:nvPr/>
            </p:nvSpPr>
            <p:spPr>
              <a:xfrm>
                <a:off x="0" y="-76200"/>
                <a:ext cx="1237017" cy="689510"/>
              </a:xfrm>
              <a:prstGeom prst="rect">
                <a:avLst/>
              </a:prstGeom>
            </p:spPr>
            <p:txBody>
              <a:bodyPr anchor="ctr" rtlCol="false" tIns="60865" lIns="60865" bIns="60865" rIns="60865"/>
              <a:lstStyle/>
              <a:p>
                <a:pPr algn="ctr">
                  <a:lnSpc>
                    <a:spcPts val="2868"/>
                  </a:lnSpc>
                </a:pPr>
              </a:p>
            </p:txBody>
          </p:sp>
        </p:grpSp>
        <p:sp>
          <p:nvSpPr>
            <p:cNvPr name="TextBox 21" id="21"/>
            <p:cNvSpPr txBox="true"/>
            <p:nvPr/>
          </p:nvSpPr>
          <p:spPr>
            <a:xfrm rot="0">
              <a:off x="264655" y="122860"/>
              <a:ext cx="7086922" cy="3229931"/>
            </a:xfrm>
            <a:prstGeom prst="rect">
              <a:avLst/>
            </a:prstGeom>
          </p:spPr>
          <p:txBody>
            <a:bodyPr anchor="t" rtlCol="false" tIns="0" lIns="0" bIns="0" rIns="0">
              <a:spAutoFit/>
            </a:bodyPr>
            <a:lstStyle/>
            <a:p>
              <a:pPr algn="l">
                <a:lnSpc>
                  <a:spcPts val="2428"/>
                </a:lnSpc>
              </a:pPr>
              <a:r>
                <a:rPr lang="en-US" sz="1734" b="true">
                  <a:solidFill>
                    <a:srgbClr val="EBF5FE"/>
                  </a:solidFill>
                  <a:latin typeface="Codec Pro Bold"/>
                  <a:ea typeface="Codec Pro Bold"/>
                  <a:cs typeface="Codec Pro Bold"/>
                  <a:sym typeface="Codec Pro Bold"/>
                </a:rPr>
                <a:t>     CITY GENERATION (SIMCITY-STYLE GAMES)</a:t>
              </a:r>
            </a:p>
            <a:p>
              <a:pPr algn="l">
                <a:lnSpc>
                  <a:spcPts val="2428"/>
                </a:lnSpc>
              </a:pPr>
            </a:p>
            <a:p>
              <a:pPr algn="l" marL="374497" indent="-187249" lvl="1">
                <a:lnSpc>
                  <a:spcPts val="2428"/>
                </a:lnSpc>
                <a:buFont typeface="Arial"/>
                <a:buChar char="•"/>
              </a:pPr>
              <a:r>
                <a:rPr lang="en-US" b="true" sz="1734">
                  <a:solidFill>
                    <a:srgbClr val="EBF5FE"/>
                  </a:solidFill>
                  <a:latin typeface="Codec Pro Bold"/>
                  <a:ea typeface="Codec Pro Bold"/>
                  <a:cs typeface="Codec Pro Bold"/>
                  <a:sym typeface="Codec Pro Bold"/>
                </a:rPr>
                <a:t>VO</a:t>
              </a:r>
              <a:r>
                <a:rPr lang="en-US" b="true" sz="1734">
                  <a:solidFill>
                    <a:srgbClr val="EBF5FE"/>
                  </a:solidFill>
                  <a:latin typeface="Codec Pro Bold"/>
                  <a:ea typeface="Codec Pro Bold"/>
                  <a:cs typeface="Codec Pro Bold"/>
                  <a:sym typeface="Codec Pro Bold"/>
                </a:rPr>
                <a:t>ronoi Diagrams: Helps create road networks and district layouts.</a:t>
              </a:r>
            </a:p>
            <a:p>
              <a:pPr algn="l" marL="374497" indent="-187249" lvl="1">
                <a:lnSpc>
                  <a:spcPts val="2428"/>
                </a:lnSpc>
                <a:buFont typeface="Arial"/>
                <a:buChar char="•"/>
              </a:pPr>
              <a:r>
                <a:rPr lang="en-US" b="true" sz="1734">
                  <a:solidFill>
                    <a:srgbClr val="EBF5FE"/>
                  </a:solidFill>
                  <a:latin typeface="Codec Pro Bold"/>
                  <a:ea typeface="Codec Pro Bold"/>
                  <a:cs typeface="Codec Pro Bold"/>
                  <a:sym typeface="Codec Pro Bold"/>
                </a:rPr>
                <a:t>Pe</a:t>
              </a:r>
              <a:r>
                <a:rPr lang="en-US" b="true" sz="1734">
                  <a:solidFill>
                    <a:srgbClr val="EBF5FE"/>
                  </a:solidFill>
                  <a:latin typeface="Codec Pro Bold"/>
                  <a:ea typeface="Codec Pro Bold"/>
                  <a:cs typeface="Codec Pro Bold"/>
                  <a:sym typeface="Codec Pro Bold"/>
                </a:rPr>
                <a:t>rlin Noise: Used for elevation changes and terrain shaping</a:t>
              </a:r>
              <a:r>
                <a:rPr lang="en-US" b="true" sz="1734">
                  <a:solidFill>
                    <a:srgbClr val="EBF5FE"/>
                  </a:solidFill>
                  <a:latin typeface="Codec Pro Bold"/>
                  <a:ea typeface="Codec Pro Bold"/>
                  <a:cs typeface="Codec Pro Bold"/>
                  <a:sym typeface="Codec Pro Bold"/>
                </a:rPr>
                <a:t>.</a:t>
              </a:r>
            </a:p>
            <a:p>
              <a:pPr algn="l" marL="374497" indent="-187249" lvl="1">
                <a:lnSpc>
                  <a:spcPts val="2428"/>
                </a:lnSpc>
                <a:buFont typeface="Arial"/>
                <a:buChar char="•"/>
              </a:pPr>
              <a:r>
                <a:rPr lang="en-US" b="true" sz="1734">
                  <a:solidFill>
                    <a:srgbClr val="EBF5FE"/>
                  </a:solidFill>
                  <a:latin typeface="Codec Pro Bold"/>
                  <a:ea typeface="Codec Pro Bold"/>
                  <a:cs typeface="Codec Pro Bold"/>
                  <a:sym typeface="Codec Pro Bold"/>
                </a:rPr>
                <a:t>Cellular Automata: Simulates urban expansion and building placement.</a:t>
              </a:r>
            </a:p>
          </p:txBody>
        </p:sp>
      </p:grpSp>
      <p:grpSp>
        <p:nvGrpSpPr>
          <p:cNvPr name="Group 22" id="22"/>
          <p:cNvGrpSpPr/>
          <p:nvPr/>
        </p:nvGrpSpPr>
        <p:grpSpPr>
          <a:xfrm rot="0">
            <a:off x="12335752" y="3343803"/>
            <a:ext cx="5954002" cy="2613754"/>
            <a:chOff x="0" y="0"/>
            <a:chExt cx="7938670" cy="3485005"/>
          </a:xfrm>
        </p:grpSpPr>
        <p:grpSp>
          <p:nvGrpSpPr>
            <p:cNvPr name="Group 23" id="23"/>
            <p:cNvGrpSpPr/>
            <p:nvPr/>
          </p:nvGrpSpPr>
          <p:grpSpPr>
            <a:xfrm rot="0">
              <a:off x="0" y="0"/>
              <a:ext cx="7938670" cy="3295096"/>
              <a:chOff x="0" y="0"/>
              <a:chExt cx="1308810" cy="543247"/>
            </a:xfrm>
          </p:grpSpPr>
          <p:sp>
            <p:nvSpPr>
              <p:cNvPr name="Freeform 24" id="24"/>
              <p:cNvSpPr/>
              <p:nvPr/>
            </p:nvSpPr>
            <p:spPr>
              <a:xfrm flipH="false" flipV="false" rot="0">
                <a:off x="0" y="0"/>
                <a:ext cx="1308810" cy="543246"/>
              </a:xfrm>
              <a:custGeom>
                <a:avLst/>
                <a:gdLst/>
                <a:ahLst/>
                <a:cxnLst/>
                <a:rect r="r" b="b" t="t" l="l"/>
                <a:pathLst>
                  <a:path h="543246" w="1308810">
                    <a:moveTo>
                      <a:pt x="58513" y="0"/>
                    </a:moveTo>
                    <a:lnTo>
                      <a:pt x="1250297" y="0"/>
                    </a:lnTo>
                    <a:cubicBezTo>
                      <a:pt x="1282613" y="0"/>
                      <a:pt x="1308810" y="26197"/>
                      <a:pt x="1308810" y="58513"/>
                    </a:cubicBezTo>
                    <a:lnTo>
                      <a:pt x="1308810" y="484733"/>
                    </a:lnTo>
                    <a:cubicBezTo>
                      <a:pt x="1308810" y="500252"/>
                      <a:pt x="1302645" y="515135"/>
                      <a:pt x="1291672" y="526108"/>
                    </a:cubicBezTo>
                    <a:cubicBezTo>
                      <a:pt x="1280698" y="537082"/>
                      <a:pt x="1265815" y="543246"/>
                      <a:pt x="1250297" y="543246"/>
                    </a:cubicBezTo>
                    <a:lnTo>
                      <a:pt x="58513" y="543246"/>
                    </a:lnTo>
                    <a:cubicBezTo>
                      <a:pt x="42994" y="543246"/>
                      <a:pt x="28111" y="537082"/>
                      <a:pt x="17138" y="526108"/>
                    </a:cubicBezTo>
                    <a:cubicBezTo>
                      <a:pt x="6165" y="515135"/>
                      <a:pt x="0" y="500252"/>
                      <a:pt x="0" y="484733"/>
                    </a:cubicBezTo>
                    <a:lnTo>
                      <a:pt x="0" y="58513"/>
                    </a:lnTo>
                    <a:cubicBezTo>
                      <a:pt x="0" y="26197"/>
                      <a:pt x="26197" y="0"/>
                      <a:pt x="58513" y="0"/>
                    </a:cubicBezTo>
                    <a:close/>
                  </a:path>
                </a:pathLst>
              </a:custGeom>
              <a:solidFill>
                <a:srgbClr val="000000">
                  <a:alpha val="0"/>
                </a:srgbClr>
              </a:solidFill>
              <a:ln w="66675" cap="rnd">
                <a:solidFill>
                  <a:srgbClr val="00689F"/>
                </a:solidFill>
                <a:prstDash val="dash"/>
                <a:round/>
              </a:ln>
            </p:spPr>
          </p:sp>
          <p:sp>
            <p:nvSpPr>
              <p:cNvPr name="TextBox 25" id="25"/>
              <p:cNvSpPr txBox="true"/>
              <p:nvPr/>
            </p:nvSpPr>
            <p:spPr>
              <a:xfrm>
                <a:off x="0" y="-76200"/>
                <a:ext cx="1308810" cy="619447"/>
              </a:xfrm>
              <a:prstGeom prst="rect">
                <a:avLst/>
              </a:prstGeom>
            </p:spPr>
            <p:txBody>
              <a:bodyPr anchor="ctr" rtlCol="false" tIns="60865" lIns="60865" bIns="60865" rIns="60865"/>
              <a:lstStyle/>
              <a:p>
                <a:pPr algn="ctr">
                  <a:lnSpc>
                    <a:spcPts val="2868"/>
                  </a:lnSpc>
                </a:pPr>
              </a:p>
            </p:txBody>
          </p:sp>
        </p:grpSp>
        <p:sp>
          <p:nvSpPr>
            <p:cNvPr name="TextBox 26" id="26"/>
            <p:cNvSpPr txBox="true"/>
            <p:nvPr/>
          </p:nvSpPr>
          <p:spPr>
            <a:xfrm rot="0">
              <a:off x="270114" y="126769"/>
              <a:ext cx="7387853" cy="3358236"/>
            </a:xfrm>
            <a:prstGeom prst="rect">
              <a:avLst/>
            </a:prstGeom>
          </p:spPr>
          <p:txBody>
            <a:bodyPr anchor="t" rtlCol="false" tIns="0" lIns="0" bIns="0" rIns="0">
              <a:spAutoFit/>
            </a:bodyPr>
            <a:lstStyle/>
            <a:p>
              <a:pPr algn="l">
                <a:lnSpc>
                  <a:spcPts val="2531"/>
                </a:lnSpc>
              </a:pPr>
              <a:r>
                <a:rPr lang="en-US" sz="1808" u="sng" b="true">
                  <a:solidFill>
                    <a:srgbClr val="204A87"/>
                  </a:solidFill>
                  <a:latin typeface="Codec Pro Bold"/>
                  <a:ea typeface="Codec Pro Bold"/>
                  <a:cs typeface="Codec Pro Bold"/>
                  <a:sym typeface="Codec Pro Bold"/>
                </a:rPr>
                <a:t>Dungeons &amp; Rogue-like Maps</a:t>
              </a:r>
            </a:p>
            <a:p>
              <a:pPr algn="l" marL="390400" indent="-195200" lvl="1">
                <a:lnSpc>
                  <a:spcPts val="2531"/>
                </a:lnSpc>
                <a:buFont typeface="Arial"/>
                <a:buChar char="•"/>
              </a:pPr>
              <a:r>
                <a:rPr lang="en-US" b="true" sz="1808">
                  <a:solidFill>
                    <a:srgbClr val="204A87"/>
                  </a:solidFill>
                  <a:latin typeface="Codec Pro Bold"/>
                  <a:ea typeface="Codec Pro Bold"/>
                  <a:cs typeface="Codec Pro Bold"/>
                  <a:sym typeface="Codec Pro Bold"/>
                </a:rPr>
                <a:t>Perlin Noise: Used for large-scale dungeon layouts with smooth pathways.</a:t>
              </a:r>
            </a:p>
            <a:p>
              <a:pPr algn="l" marL="390400" indent="-195200" lvl="1">
                <a:lnSpc>
                  <a:spcPts val="2531"/>
                </a:lnSpc>
                <a:buFont typeface="Arial"/>
                <a:buChar char="•"/>
              </a:pPr>
              <a:r>
                <a:rPr lang="en-US" b="true" sz="1808">
                  <a:solidFill>
                    <a:srgbClr val="204A87"/>
                  </a:solidFill>
                  <a:latin typeface="Codec Pro Bold"/>
                  <a:ea typeface="Codec Pro Bold"/>
                  <a:cs typeface="Codec Pro Bold"/>
                  <a:sym typeface="Codec Pro Bold"/>
                </a:rPr>
                <a:t>Cellular Automata: Creates cave-like rooms with natural formations.</a:t>
              </a:r>
            </a:p>
            <a:p>
              <a:pPr algn="l" marL="390400" indent="-195200" lvl="1">
                <a:lnSpc>
                  <a:spcPts val="2531"/>
                </a:lnSpc>
                <a:buFont typeface="Arial"/>
                <a:buChar char="•"/>
              </a:pPr>
              <a:r>
                <a:rPr lang="en-US" b="true" sz="1808">
                  <a:solidFill>
                    <a:srgbClr val="204A87"/>
                  </a:solidFill>
                  <a:latin typeface="Codec Pro Bold"/>
                  <a:ea typeface="Codec Pro Bold"/>
                  <a:cs typeface="Codec Pro Bold"/>
                  <a:sym typeface="Codec Pro Bold"/>
                </a:rPr>
                <a:t>Voronoi Diagrams: Used to ensure varied room shapes and sizes.</a:t>
              </a:r>
            </a:p>
            <a:p>
              <a:pPr algn="l">
                <a:lnSpc>
                  <a:spcPts val="2531"/>
                </a:lnSpc>
              </a:pPr>
            </a:p>
          </p:txBody>
        </p:sp>
      </p:grpSp>
      <p:sp>
        <p:nvSpPr>
          <p:cNvPr name="Freeform 27" id="27"/>
          <p:cNvSpPr/>
          <p:nvPr/>
        </p:nvSpPr>
        <p:spPr>
          <a:xfrm flipH="false" flipV="false" rot="0">
            <a:off x="517410" y="1530018"/>
            <a:ext cx="802966" cy="775227"/>
          </a:xfrm>
          <a:custGeom>
            <a:avLst/>
            <a:gdLst/>
            <a:ahLst/>
            <a:cxnLst/>
            <a:rect r="r" b="b" t="t" l="l"/>
            <a:pathLst>
              <a:path h="775227" w="802966">
                <a:moveTo>
                  <a:pt x="0" y="0"/>
                </a:moveTo>
                <a:lnTo>
                  <a:pt x="802966" y="0"/>
                </a:lnTo>
                <a:lnTo>
                  <a:pt x="802966" y="775227"/>
                </a:lnTo>
                <a:lnTo>
                  <a:pt x="0" y="77522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8" id="28"/>
          <p:cNvSpPr/>
          <p:nvPr/>
        </p:nvSpPr>
        <p:spPr>
          <a:xfrm flipH="false" flipV="false" rot="0">
            <a:off x="11380536" y="6204304"/>
            <a:ext cx="6541250" cy="3499569"/>
          </a:xfrm>
          <a:custGeom>
            <a:avLst/>
            <a:gdLst/>
            <a:ahLst/>
            <a:cxnLst/>
            <a:rect r="r" b="b" t="t" l="l"/>
            <a:pathLst>
              <a:path h="3499569" w="6541250">
                <a:moveTo>
                  <a:pt x="0" y="0"/>
                </a:moveTo>
                <a:lnTo>
                  <a:pt x="6541250" y="0"/>
                </a:lnTo>
                <a:lnTo>
                  <a:pt x="6541250" y="3499569"/>
                </a:lnTo>
                <a:lnTo>
                  <a:pt x="0" y="3499569"/>
                </a:lnTo>
                <a:lnTo>
                  <a:pt x="0" y="0"/>
                </a:lnTo>
                <a:close/>
              </a:path>
            </a:pathLst>
          </a:custGeom>
          <a:blipFill>
            <a:blip r:embed="rId14"/>
            <a:stretch>
              <a:fillRect l="0" t="0" r="0" b="0"/>
            </a:stretch>
          </a:blipFill>
        </p:spPr>
      </p:sp>
      <p:sp>
        <p:nvSpPr>
          <p:cNvPr name="TextBox 29" id="29"/>
          <p:cNvSpPr txBox="true"/>
          <p:nvPr/>
        </p:nvSpPr>
        <p:spPr>
          <a:xfrm rot="0">
            <a:off x="1389276" y="1434768"/>
            <a:ext cx="8994475" cy="890291"/>
          </a:xfrm>
          <a:prstGeom prst="rect">
            <a:avLst/>
          </a:prstGeom>
        </p:spPr>
        <p:txBody>
          <a:bodyPr anchor="t" rtlCol="false" tIns="0" lIns="0" bIns="0" rIns="0">
            <a:spAutoFit/>
          </a:bodyPr>
          <a:lstStyle/>
          <a:p>
            <a:pPr algn="l">
              <a:lnSpc>
                <a:spcPts val="3428"/>
              </a:lnSpc>
              <a:spcBef>
                <a:spcPct val="0"/>
              </a:spcBef>
            </a:pPr>
            <a:r>
              <a:rPr lang="en-US" sz="2449">
                <a:solidFill>
                  <a:srgbClr val="00204B"/>
                </a:solidFill>
                <a:latin typeface="Codec Pro"/>
                <a:ea typeface="Codec Pro"/>
                <a:cs typeface="Codec Pro"/>
                <a:sym typeface="Codec Pro"/>
              </a:rPr>
              <a:t>OFTEN THESE ALGORITHMS ARE USED TOGETHER TO OBTAIN THE DESIRED WORLD IN GAMES</a:t>
            </a:r>
          </a:p>
        </p:txBody>
      </p:sp>
      <p:sp>
        <p:nvSpPr>
          <p:cNvPr name="TextBox 30" id="30"/>
          <p:cNvSpPr txBox="true"/>
          <p:nvPr/>
        </p:nvSpPr>
        <p:spPr>
          <a:xfrm rot="0">
            <a:off x="1320376" y="6755081"/>
            <a:ext cx="8994475" cy="461666"/>
          </a:xfrm>
          <a:prstGeom prst="rect">
            <a:avLst/>
          </a:prstGeom>
        </p:spPr>
        <p:txBody>
          <a:bodyPr anchor="t" rtlCol="false" tIns="0" lIns="0" bIns="0" rIns="0">
            <a:spAutoFit/>
          </a:bodyPr>
          <a:lstStyle/>
          <a:p>
            <a:pPr algn="l">
              <a:lnSpc>
                <a:spcPts val="3428"/>
              </a:lnSpc>
              <a:spcBef>
                <a:spcPct val="0"/>
              </a:spcBef>
            </a:pPr>
            <a:r>
              <a:rPr lang="en-US" sz="2449">
                <a:solidFill>
                  <a:srgbClr val="00204B"/>
                </a:solidFill>
                <a:latin typeface="Codec Pro"/>
                <a:ea typeface="Codec Pro"/>
                <a:cs typeface="Codec Pro"/>
                <a:sym typeface="Codec Pro"/>
              </a:rPr>
              <a:t>SUMMING-UP</a:t>
            </a:r>
          </a:p>
        </p:txBody>
      </p:sp>
      <p:sp>
        <p:nvSpPr>
          <p:cNvPr name="Freeform 31" id="31"/>
          <p:cNvSpPr/>
          <p:nvPr/>
        </p:nvSpPr>
        <p:spPr>
          <a:xfrm flipH="false" flipV="false" rot="0">
            <a:off x="225734" y="6662268"/>
            <a:ext cx="802966" cy="775227"/>
          </a:xfrm>
          <a:custGeom>
            <a:avLst/>
            <a:gdLst/>
            <a:ahLst/>
            <a:cxnLst/>
            <a:rect r="r" b="b" t="t" l="l"/>
            <a:pathLst>
              <a:path h="775227" w="802966">
                <a:moveTo>
                  <a:pt x="0" y="0"/>
                </a:moveTo>
                <a:lnTo>
                  <a:pt x="802966" y="0"/>
                </a:lnTo>
                <a:lnTo>
                  <a:pt x="802966" y="775227"/>
                </a:lnTo>
                <a:lnTo>
                  <a:pt x="0" y="77522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2" id="32"/>
          <p:cNvSpPr txBox="true"/>
          <p:nvPr/>
        </p:nvSpPr>
        <p:spPr>
          <a:xfrm rot="0">
            <a:off x="1320376" y="7511260"/>
            <a:ext cx="7643564" cy="2192612"/>
          </a:xfrm>
          <a:prstGeom prst="rect">
            <a:avLst/>
          </a:prstGeom>
        </p:spPr>
        <p:txBody>
          <a:bodyPr anchor="t" rtlCol="false" tIns="0" lIns="0" bIns="0" rIns="0">
            <a:spAutoFit/>
          </a:bodyPr>
          <a:lstStyle/>
          <a:p>
            <a:pPr algn="l">
              <a:lnSpc>
                <a:spcPts val="2891"/>
              </a:lnSpc>
              <a:spcBef>
                <a:spcPct val="0"/>
              </a:spcBef>
            </a:pPr>
            <a:r>
              <a:rPr lang="en-US" sz="2065">
                <a:solidFill>
                  <a:srgbClr val="00204B"/>
                </a:solidFill>
                <a:latin typeface="Codec Pro"/>
                <a:ea typeface="Codec Pro"/>
                <a:cs typeface="Codec Pro"/>
                <a:sym typeface="Codec Pro"/>
              </a:rPr>
              <a:t>Procedural world generation is a powerful tool that blends multiple algorithms to create rich, dynamic environments. Techniques like Perlin noise, simplex noise, Voronoi diagrams, and cellular automata each bring unique characteristics, and when used together, they enable more realistic and diverse landscapes.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77B6">
                <a:alpha val="100000"/>
              </a:srgbClr>
            </a:gs>
            <a:gs pos="100000">
              <a:srgbClr val="050B39">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659367" y="4667038"/>
            <a:ext cx="8969266" cy="1124375"/>
          </a:xfrm>
          <a:prstGeom prst="rect">
            <a:avLst/>
          </a:prstGeom>
        </p:spPr>
        <p:txBody>
          <a:bodyPr anchor="t" rtlCol="false" tIns="0" lIns="0" bIns="0" rIns="0">
            <a:spAutoFit/>
          </a:bodyPr>
          <a:lstStyle/>
          <a:p>
            <a:pPr algn="ctr">
              <a:lnSpc>
                <a:spcPts val="8367"/>
              </a:lnSpc>
            </a:pPr>
            <a:r>
              <a:rPr lang="en-US" sz="8537">
                <a:solidFill>
                  <a:srgbClr val="FBFBFB"/>
                </a:solidFill>
                <a:latin typeface="League Spartan"/>
                <a:ea typeface="League Spartan"/>
                <a:cs typeface="League Spartan"/>
                <a:sym typeface="League Spartan"/>
              </a:rPr>
              <a:t>THANK YOU!</a:t>
            </a:r>
          </a:p>
        </p:txBody>
      </p:sp>
      <p:sp>
        <p:nvSpPr>
          <p:cNvPr name="Freeform 3" id="3"/>
          <p:cNvSpPr/>
          <p:nvPr/>
        </p:nvSpPr>
        <p:spPr>
          <a:xfrm flipH="false" flipV="false" rot="-2566591">
            <a:off x="-4514499" y="-4209292"/>
            <a:ext cx="11421234" cy="8780073"/>
          </a:xfrm>
          <a:custGeom>
            <a:avLst/>
            <a:gdLst/>
            <a:ahLst/>
            <a:cxnLst/>
            <a:rect r="r" b="b" t="t" l="l"/>
            <a:pathLst>
              <a:path h="8780073" w="11421234">
                <a:moveTo>
                  <a:pt x="0" y="0"/>
                </a:moveTo>
                <a:lnTo>
                  <a:pt x="11421234" y="0"/>
                </a:lnTo>
                <a:lnTo>
                  <a:pt x="11421234" y="8780073"/>
                </a:lnTo>
                <a:lnTo>
                  <a:pt x="0" y="8780073"/>
                </a:lnTo>
                <a:lnTo>
                  <a:pt x="0" y="0"/>
                </a:lnTo>
                <a:close/>
              </a:path>
            </a:pathLst>
          </a:custGeom>
          <a:blipFill>
            <a:blip r:embed="rId2"/>
            <a:stretch>
              <a:fillRect l="0" t="0" r="0" b="0"/>
            </a:stretch>
          </a:blipFill>
        </p:spPr>
      </p:sp>
      <p:sp>
        <p:nvSpPr>
          <p:cNvPr name="Freeform 4" id="4"/>
          <p:cNvSpPr/>
          <p:nvPr/>
        </p:nvSpPr>
        <p:spPr>
          <a:xfrm flipH="false" flipV="false" rot="-2566591">
            <a:off x="13751204" y="-997735"/>
            <a:ext cx="11421234" cy="8780073"/>
          </a:xfrm>
          <a:custGeom>
            <a:avLst/>
            <a:gdLst/>
            <a:ahLst/>
            <a:cxnLst/>
            <a:rect r="r" b="b" t="t" l="l"/>
            <a:pathLst>
              <a:path h="8780073" w="11421234">
                <a:moveTo>
                  <a:pt x="0" y="0"/>
                </a:moveTo>
                <a:lnTo>
                  <a:pt x="11421233" y="0"/>
                </a:lnTo>
                <a:lnTo>
                  <a:pt x="11421233" y="8780074"/>
                </a:lnTo>
                <a:lnTo>
                  <a:pt x="0" y="8780074"/>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77B6">
                <a:alpha val="100000"/>
              </a:srgbClr>
            </a:gs>
            <a:gs pos="100000">
              <a:srgbClr val="050B3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589113" y="-1764625"/>
            <a:ext cx="6856917" cy="6507838"/>
          </a:xfrm>
          <a:custGeom>
            <a:avLst/>
            <a:gdLst/>
            <a:ahLst/>
            <a:cxnLst/>
            <a:rect r="r" b="b" t="t" l="l"/>
            <a:pathLst>
              <a:path h="6507838" w="6856917">
                <a:moveTo>
                  <a:pt x="0" y="0"/>
                </a:moveTo>
                <a:lnTo>
                  <a:pt x="6856917" y="0"/>
                </a:lnTo>
                <a:lnTo>
                  <a:pt x="6856917" y="6507837"/>
                </a:lnTo>
                <a:lnTo>
                  <a:pt x="0" y="6507837"/>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41010" y="5276264"/>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12478826" y="7294021"/>
            <a:ext cx="7875378" cy="8104361"/>
          </a:xfrm>
          <a:custGeom>
            <a:avLst/>
            <a:gdLst/>
            <a:ahLst/>
            <a:cxnLst/>
            <a:rect r="r" b="b" t="t" l="l"/>
            <a:pathLst>
              <a:path h="8104361" w="7875378">
                <a:moveTo>
                  <a:pt x="0" y="0"/>
                </a:moveTo>
                <a:lnTo>
                  <a:pt x="7875378" y="0"/>
                </a:lnTo>
                <a:lnTo>
                  <a:pt x="7875378" y="8104361"/>
                </a:lnTo>
                <a:lnTo>
                  <a:pt x="0" y="81043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416515" y="8832335"/>
            <a:ext cx="505147" cy="505147"/>
          </a:xfrm>
          <a:custGeom>
            <a:avLst/>
            <a:gdLst/>
            <a:ahLst/>
            <a:cxnLst/>
            <a:rect r="r" b="b" t="t" l="l"/>
            <a:pathLst>
              <a:path h="505147" w="505147">
                <a:moveTo>
                  <a:pt x="0" y="0"/>
                </a:moveTo>
                <a:lnTo>
                  <a:pt x="505147" y="0"/>
                </a:lnTo>
                <a:lnTo>
                  <a:pt x="505147" y="505147"/>
                </a:lnTo>
                <a:lnTo>
                  <a:pt x="0" y="5051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450227" y="359385"/>
            <a:ext cx="7315200" cy="931025"/>
            <a:chOff x="0" y="0"/>
            <a:chExt cx="9753600" cy="1241367"/>
          </a:xfrm>
        </p:grpSpPr>
        <p:sp>
          <p:nvSpPr>
            <p:cNvPr name="Freeform 7" id="7"/>
            <p:cNvSpPr/>
            <p:nvPr/>
          </p:nvSpPr>
          <p:spPr>
            <a:xfrm flipH="false" flipV="false" rot="0">
              <a:off x="0" y="0"/>
              <a:ext cx="9753600" cy="1241367"/>
            </a:xfrm>
            <a:custGeom>
              <a:avLst/>
              <a:gdLst/>
              <a:ahLst/>
              <a:cxnLst/>
              <a:rect r="r" b="b" t="t" l="l"/>
              <a:pathLst>
                <a:path h="1241367" w="9753600">
                  <a:moveTo>
                    <a:pt x="0" y="0"/>
                  </a:moveTo>
                  <a:lnTo>
                    <a:pt x="9753600" y="0"/>
                  </a:lnTo>
                  <a:lnTo>
                    <a:pt x="9753600" y="1241367"/>
                  </a:lnTo>
                  <a:lnTo>
                    <a:pt x="0" y="12413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4524771" y="157443"/>
              <a:ext cx="5228829" cy="840756"/>
            </a:xfrm>
            <a:prstGeom prst="rect">
              <a:avLst/>
            </a:prstGeom>
          </p:spPr>
          <p:txBody>
            <a:bodyPr anchor="t" rtlCol="false" tIns="0" lIns="0" bIns="0" rIns="0">
              <a:spAutoFit/>
            </a:bodyPr>
            <a:lstStyle/>
            <a:p>
              <a:pPr algn="l">
                <a:lnSpc>
                  <a:spcPts val="5206"/>
                </a:lnSpc>
                <a:spcBef>
                  <a:spcPct val="0"/>
                </a:spcBef>
              </a:pPr>
              <a:r>
                <a:rPr lang="en-US" sz="3718">
                  <a:solidFill>
                    <a:srgbClr val="FFFFFF"/>
                  </a:solidFill>
                  <a:latin typeface="Handelson Five"/>
                  <a:ea typeface="Handelson Five"/>
                  <a:cs typeface="Handelson Five"/>
                  <a:sym typeface="Handelson Five"/>
                </a:rPr>
                <a:t>INTRODUCTION</a:t>
              </a:r>
            </a:p>
          </p:txBody>
        </p:sp>
        <p:grpSp>
          <p:nvGrpSpPr>
            <p:cNvPr name="Group 9" id="9"/>
            <p:cNvGrpSpPr/>
            <p:nvPr/>
          </p:nvGrpSpPr>
          <p:grpSpPr>
            <a:xfrm rot="0">
              <a:off x="8708318" y="155052"/>
              <a:ext cx="875783" cy="858406"/>
              <a:chOff x="0" y="0"/>
              <a:chExt cx="345988" cy="339123"/>
            </a:xfrm>
          </p:grpSpPr>
          <p:sp>
            <p:nvSpPr>
              <p:cNvPr name="Freeform 10" id="10"/>
              <p:cNvSpPr/>
              <p:nvPr/>
            </p:nvSpPr>
            <p:spPr>
              <a:xfrm flipH="false" flipV="false" rot="0">
                <a:off x="0" y="0"/>
                <a:ext cx="345988" cy="339123"/>
              </a:xfrm>
              <a:custGeom>
                <a:avLst/>
                <a:gdLst/>
                <a:ahLst/>
                <a:cxnLst/>
                <a:rect r="r" b="b" t="t" l="l"/>
                <a:pathLst>
                  <a:path h="339123" w="345988">
                    <a:moveTo>
                      <a:pt x="0" y="0"/>
                    </a:moveTo>
                    <a:lnTo>
                      <a:pt x="345988" y="0"/>
                    </a:lnTo>
                    <a:lnTo>
                      <a:pt x="345988" y="339123"/>
                    </a:lnTo>
                    <a:lnTo>
                      <a:pt x="0" y="339123"/>
                    </a:lnTo>
                    <a:close/>
                  </a:path>
                </a:pathLst>
              </a:custGeom>
              <a:solidFill>
                <a:srgbClr val="00204B"/>
              </a:solidFill>
            </p:spPr>
          </p:sp>
          <p:sp>
            <p:nvSpPr>
              <p:cNvPr name="TextBox 11" id="11"/>
              <p:cNvSpPr txBox="true"/>
              <p:nvPr/>
            </p:nvSpPr>
            <p:spPr>
              <a:xfrm>
                <a:off x="0" y="-76200"/>
                <a:ext cx="345988" cy="415323"/>
              </a:xfrm>
              <a:prstGeom prst="rect">
                <a:avLst/>
              </a:prstGeom>
            </p:spPr>
            <p:txBody>
              <a:bodyPr anchor="ctr" rtlCol="false" tIns="50800" lIns="50800" bIns="50800" rIns="50800"/>
              <a:lstStyle/>
              <a:p>
                <a:pPr algn="ctr">
                  <a:lnSpc>
                    <a:spcPts val="2868"/>
                  </a:lnSpc>
                </a:pPr>
              </a:p>
            </p:txBody>
          </p:sp>
        </p:grpSp>
        <p:sp>
          <p:nvSpPr>
            <p:cNvPr name="Freeform 12" id="12"/>
            <p:cNvSpPr/>
            <p:nvPr/>
          </p:nvSpPr>
          <p:spPr>
            <a:xfrm flipH="false" flipV="false" rot="0">
              <a:off x="8669136" y="143610"/>
              <a:ext cx="954147" cy="954147"/>
            </a:xfrm>
            <a:custGeom>
              <a:avLst/>
              <a:gdLst/>
              <a:ahLst/>
              <a:cxnLst/>
              <a:rect r="r" b="b" t="t" l="l"/>
              <a:pathLst>
                <a:path h="954147" w="954147">
                  <a:moveTo>
                    <a:pt x="0" y="0"/>
                  </a:moveTo>
                  <a:lnTo>
                    <a:pt x="954147" y="0"/>
                  </a:lnTo>
                  <a:lnTo>
                    <a:pt x="954147" y="954147"/>
                  </a:lnTo>
                  <a:lnTo>
                    <a:pt x="0" y="95414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grpSp>
        <p:nvGrpSpPr>
          <p:cNvPr name="Group 13" id="13"/>
          <p:cNvGrpSpPr/>
          <p:nvPr/>
        </p:nvGrpSpPr>
        <p:grpSpPr>
          <a:xfrm rot="0">
            <a:off x="10573817" y="820232"/>
            <a:ext cx="7443754" cy="7308413"/>
            <a:chOff x="0" y="0"/>
            <a:chExt cx="9925006" cy="9744551"/>
          </a:xfrm>
        </p:grpSpPr>
        <p:sp>
          <p:nvSpPr>
            <p:cNvPr name="Freeform 14" id="14"/>
            <p:cNvSpPr/>
            <p:nvPr/>
          </p:nvSpPr>
          <p:spPr>
            <a:xfrm flipH="false" flipV="false" rot="0">
              <a:off x="0" y="0"/>
              <a:ext cx="9925006" cy="9744551"/>
            </a:xfrm>
            <a:custGeom>
              <a:avLst/>
              <a:gdLst/>
              <a:ahLst/>
              <a:cxnLst/>
              <a:rect r="r" b="b" t="t" l="l"/>
              <a:pathLst>
                <a:path h="9744551" w="9925006">
                  <a:moveTo>
                    <a:pt x="0" y="0"/>
                  </a:moveTo>
                  <a:lnTo>
                    <a:pt x="9925006" y="0"/>
                  </a:lnTo>
                  <a:lnTo>
                    <a:pt x="9925006" y="9744551"/>
                  </a:lnTo>
                  <a:lnTo>
                    <a:pt x="0" y="974455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5" id="15"/>
            <p:cNvGrpSpPr/>
            <p:nvPr/>
          </p:nvGrpSpPr>
          <p:grpSpPr>
            <a:xfrm rot="0">
              <a:off x="1226622" y="1090223"/>
              <a:ext cx="7471762" cy="747176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a:solidFill>
                  <a:srgbClr val="000000"/>
                </a:solidFill>
              </a:ln>
            </p:spPr>
          </p:sp>
        </p:grpSp>
        <p:grpSp>
          <p:nvGrpSpPr>
            <p:cNvPr name="Group 17" id="17"/>
            <p:cNvGrpSpPr/>
            <p:nvPr/>
          </p:nvGrpSpPr>
          <p:grpSpPr>
            <a:xfrm rot="0">
              <a:off x="1278118" y="1162143"/>
              <a:ext cx="7420265" cy="742026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5FE"/>
              </a:solidFill>
            </p:spPr>
          </p:sp>
          <p:sp>
            <p:nvSpPr>
              <p:cNvPr name="TextBox 19" id="19"/>
              <p:cNvSpPr txBox="true"/>
              <p:nvPr/>
            </p:nvSpPr>
            <p:spPr>
              <a:xfrm>
                <a:off x="76200" y="0"/>
                <a:ext cx="660400" cy="736600"/>
              </a:xfrm>
              <a:prstGeom prst="rect">
                <a:avLst/>
              </a:prstGeom>
            </p:spPr>
            <p:txBody>
              <a:bodyPr anchor="ctr" rtlCol="false" tIns="50800" lIns="50800" bIns="50800" rIns="50800"/>
              <a:lstStyle/>
              <a:p>
                <a:pPr algn="ctr">
                  <a:lnSpc>
                    <a:spcPts val="2868"/>
                  </a:lnSpc>
                </a:pPr>
              </a:p>
            </p:txBody>
          </p:sp>
        </p:grpSp>
      </p:grpSp>
      <p:sp>
        <p:nvSpPr>
          <p:cNvPr name="Freeform 20" id="20"/>
          <p:cNvSpPr/>
          <p:nvPr/>
        </p:nvSpPr>
        <p:spPr>
          <a:xfrm flipH="false" flipV="false" rot="0">
            <a:off x="15063156" y="3248722"/>
            <a:ext cx="1605932" cy="1550455"/>
          </a:xfrm>
          <a:custGeom>
            <a:avLst/>
            <a:gdLst/>
            <a:ahLst/>
            <a:cxnLst/>
            <a:rect r="r" b="b" t="t" l="l"/>
            <a:pathLst>
              <a:path h="1550455" w="1605932">
                <a:moveTo>
                  <a:pt x="0" y="0"/>
                </a:moveTo>
                <a:lnTo>
                  <a:pt x="1605933" y="0"/>
                </a:lnTo>
                <a:lnTo>
                  <a:pt x="1605933" y="1550454"/>
                </a:lnTo>
                <a:lnTo>
                  <a:pt x="0" y="155045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1" id="21"/>
          <p:cNvSpPr/>
          <p:nvPr/>
        </p:nvSpPr>
        <p:spPr>
          <a:xfrm flipH="false" flipV="false" rot="0">
            <a:off x="11953238" y="2563110"/>
            <a:ext cx="3109918" cy="3355466"/>
          </a:xfrm>
          <a:custGeom>
            <a:avLst/>
            <a:gdLst/>
            <a:ahLst/>
            <a:cxnLst/>
            <a:rect r="r" b="b" t="t" l="l"/>
            <a:pathLst>
              <a:path h="3355466" w="3109918">
                <a:moveTo>
                  <a:pt x="0" y="0"/>
                </a:moveTo>
                <a:lnTo>
                  <a:pt x="3109918" y="0"/>
                </a:lnTo>
                <a:lnTo>
                  <a:pt x="3109918" y="3355466"/>
                </a:lnTo>
                <a:lnTo>
                  <a:pt x="0" y="335546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2" id="22"/>
          <p:cNvSpPr/>
          <p:nvPr/>
        </p:nvSpPr>
        <p:spPr>
          <a:xfrm flipH="false" flipV="false" rot="0">
            <a:off x="14034456" y="4799176"/>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23" id="23"/>
          <p:cNvSpPr txBox="true"/>
          <p:nvPr/>
        </p:nvSpPr>
        <p:spPr>
          <a:xfrm rot="0">
            <a:off x="680594" y="4187799"/>
            <a:ext cx="9893224" cy="516129"/>
          </a:xfrm>
          <a:prstGeom prst="rect">
            <a:avLst/>
          </a:prstGeom>
        </p:spPr>
        <p:txBody>
          <a:bodyPr anchor="t" rtlCol="false" tIns="0" lIns="0" bIns="0" rIns="0">
            <a:spAutoFit/>
          </a:bodyPr>
          <a:lstStyle/>
          <a:p>
            <a:pPr algn="l">
              <a:lnSpc>
                <a:spcPts val="4248"/>
              </a:lnSpc>
              <a:spcBef>
                <a:spcPct val="0"/>
              </a:spcBef>
            </a:pPr>
            <a:r>
              <a:rPr lang="en-US" sz="3034">
                <a:solidFill>
                  <a:srgbClr val="FFFFFF"/>
                </a:solidFill>
                <a:latin typeface="League Spartan"/>
                <a:ea typeface="League Spartan"/>
                <a:cs typeface="League Spartan"/>
                <a:sym typeface="League Spartan"/>
              </a:rPr>
              <a:t>Importance of Procedural Generation</a:t>
            </a:r>
          </a:p>
        </p:txBody>
      </p:sp>
      <p:sp>
        <p:nvSpPr>
          <p:cNvPr name="TextBox 24" id="24"/>
          <p:cNvSpPr txBox="true"/>
          <p:nvPr/>
        </p:nvSpPr>
        <p:spPr>
          <a:xfrm rot="0">
            <a:off x="287563" y="4943893"/>
            <a:ext cx="11165467" cy="1653668"/>
          </a:xfrm>
          <a:prstGeom prst="rect">
            <a:avLst/>
          </a:prstGeom>
        </p:spPr>
        <p:txBody>
          <a:bodyPr anchor="t" rtlCol="false" tIns="0" lIns="0" bIns="0" rIns="0">
            <a:spAutoFit/>
          </a:bodyPr>
          <a:lstStyle/>
          <a:p>
            <a:pPr algn="l" marL="665194" indent="-332597" lvl="1">
              <a:lnSpc>
                <a:spcPts val="4313"/>
              </a:lnSpc>
              <a:buFont typeface="Arial"/>
              <a:buChar char="•"/>
            </a:pPr>
            <a:r>
              <a:rPr lang="en-US" sz="3081">
                <a:solidFill>
                  <a:srgbClr val="FFFFFF"/>
                </a:solidFill>
                <a:latin typeface="Codec Pro"/>
                <a:ea typeface="Codec Pro"/>
                <a:cs typeface="Codec Pro"/>
                <a:sym typeface="Codec Pro"/>
              </a:rPr>
              <a:t>Enhances replayability and unpredictability in games.</a:t>
            </a:r>
          </a:p>
          <a:p>
            <a:pPr algn="l" marL="665194" indent="-332597" lvl="1">
              <a:lnSpc>
                <a:spcPts val="4313"/>
              </a:lnSpc>
              <a:buFont typeface="Arial"/>
              <a:buChar char="•"/>
            </a:pPr>
            <a:r>
              <a:rPr lang="en-US" sz="3081">
                <a:solidFill>
                  <a:srgbClr val="FFFFFF"/>
                </a:solidFill>
                <a:latin typeface="Codec Pro"/>
                <a:ea typeface="Codec Pro"/>
                <a:cs typeface="Codec Pro"/>
                <a:sym typeface="Codec Pro"/>
              </a:rPr>
              <a:t>Procedural generation lowers manual labour, thus reducing development time and costs</a:t>
            </a:r>
          </a:p>
        </p:txBody>
      </p:sp>
      <p:sp>
        <p:nvSpPr>
          <p:cNvPr name="TextBox 25" id="25"/>
          <p:cNvSpPr txBox="true"/>
          <p:nvPr/>
        </p:nvSpPr>
        <p:spPr>
          <a:xfrm rot="0">
            <a:off x="650220" y="7004633"/>
            <a:ext cx="10802810" cy="521626"/>
          </a:xfrm>
          <a:prstGeom prst="rect">
            <a:avLst/>
          </a:prstGeom>
        </p:spPr>
        <p:txBody>
          <a:bodyPr anchor="t" rtlCol="false" tIns="0" lIns="0" bIns="0" rIns="0">
            <a:spAutoFit/>
          </a:bodyPr>
          <a:lstStyle/>
          <a:p>
            <a:pPr algn="l">
              <a:lnSpc>
                <a:spcPts val="4299"/>
              </a:lnSpc>
              <a:spcBef>
                <a:spcPct val="0"/>
              </a:spcBef>
            </a:pPr>
            <a:r>
              <a:rPr lang="en-US" sz="3071">
                <a:solidFill>
                  <a:srgbClr val="FFFFFF"/>
                </a:solidFill>
                <a:latin typeface="League Spartan"/>
                <a:ea typeface="League Spartan"/>
                <a:cs typeface="League Spartan"/>
                <a:sym typeface="League Spartan"/>
              </a:rPr>
              <a:t>Key Takeaways</a:t>
            </a:r>
          </a:p>
        </p:txBody>
      </p:sp>
      <p:sp>
        <p:nvSpPr>
          <p:cNvPr name="TextBox 26" id="26"/>
          <p:cNvSpPr txBox="true"/>
          <p:nvPr/>
        </p:nvSpPr>
        <p:spPr>
          <a:xfrm rot="0">
            <a:off x="333285" y="7751563"/>
            <a:ext cx="10587842" cy="2066295"/>
          </a:xfrm>
          <a:prstGeom prst="rect">
            <a:avLst/>
          </a:prstGeom>
        </p:spPr>
        <p:txBody>
          <a:bodyPr anchor="t" rtlCol="false" tIns="0" lIns="0" bIns="0" rIns="0">
            <a:spAutoFit/>
          </a:bodyPr>
          <a:lstStyle/>
          <a:p>
            <a:pPr algn="l" marL="630781" indent="-315391" lvl="1">
              <a:lnSpc>
                <a:spcPts val="4090"/>
              </a:lnSpc>
              <a:buFont typeface="Arial"/>
              <a:buChar char="•"/>
            </a:pPr>
            <a:r>
              <a:rPr lang="en-US" sz="2921">
                <a:solidFill>
                  <a:srgbClr val="FFFFFF"/>
                </a:solidFill>
                <a:latin typeface="Codec Pro"/>
                <a:ea typeface="Codec Pro"/>
                <a:cs typeface="Codec Pro"/>
                <a:sym typeface="Codec Pro"/>
              </a:rPr>
              <a:t>Discussing algorithms like Perlin noise, simplex noise, cellular automata, and Voronoi diagrams.</a:t>
            </a:r>
          </a:p>
          <a:p>
            <a:pPr algn="l" marL="630781" indent="-315391" lvl="1">
              <a:lnSpc>
                <a:spcPts val="4090"/>
              </a:lnSpc>
              <a:buFont typeface="Arial"/>
              <a:buChar char="•"/>
            </a:pPr>
            <a:r>
              <a:rPr lang="en-US" sz="2921">
                <a:solidFill>
                  <a:srgbClr val="FFFFFF"/>
                </a:solidFill>
                <a:latin typeface="Codec Pro"/>
                <a:ea typeface="Codec Pro"/>
                <a:cs typeface="Codec Pro"/>
                <a:sym typeface="Codec Pro"/>
              </a:rPr>
              <a:t>Understanding their development, algorithm, applications, limitations and optimization techniques.</a:t>
            </a:r>
          </a:p>
        </p:txBody>
      </p:sp>
      <p:sp>
        <p:nvSpPr>
          <p:cNvPr name="TextBox 27" id="27"/>
          <p:cNvSpPr txBox="true"/>
          <p:nvPr/>
        </p:nvSpPr>
        <p:spPr>
          <a:xfrm rot="0">
            <a:off x="650220" y="1699986"/>
            <a:ext cx="9893224" cy="516129"/>
          </a:xfrm>
          <a:prstGeom prst="rect">
            <a:avLst/>
          </a:prstGeom>
        </p:spPr>
        <p:txBody>
          <a:bodyPr anchor="t" rtlCol="false" tIns="0" lIns="0" bIns="0" rIns="0">
            <a:spAutoFit/>
          </a:bodyPr>
          <a:lstStyle/>
          <a:p>
            <a:pPr algn="l">
              <a:lnSpc>
                <a:spcPts val="4248"/>
              </a:lnSpc>
              <a:spcBef>
                <a:spcPct val="0"/>
              </a:spcBef>
            </a:pPr>
            <a:r>
              <a:rPr lang="en-US" sz="3034">
                <a:solidFill>
                  <a:srgbClr val="FFFFFF"/>
                </a:solidFill>
                <a:latin typeface="League Spartan"/>
                <a:ea typeface="League Spartan"/>
                <a:cs typeface="League Spartan"/>
                <a:sym typeface="League Spartan"/>
              </a:rPr>
              <a:t>What is Procedural Generation?</a:t>
            </a:r>
          </a:p>
        </p:txBody>
      </p:sp>
      <p:sp>
        <p:nvSpPr>
          <p:cNvPr name="TextBox 28" id="28"/>
          <p:cNvSpPr txBox="true"/>
          <p:nvPr/>
        </p:nvSpPr>
        <p:spPr>
          <a:xfrm rot="0">
            <a:off x="650220" y="2383788"/>
            <a:ext cx="10270906" cy="1511286"/>
          </a:xfrm>
          <a:prstGeom prst="rect">
            <a:avLst/>
          </a:prstGeom>
        </p:spPr>
        <p:txBody>
          <a:bodyPr anchor="t" rtlCol="false" tIns="0" lIns="0" bIns="0" rIns="0">
            <a:spAutoFit/>
          </a:bodyPr>
          <a:lstStyle/>
          <a:p>
            <a:pPr algn="l">
              <a:lnSpc>
                <a:spcPts val="3967"/>
              </a:lnSpc>
            </a:pPr>
            <a:r>
              <a:rPr lang="en-US" sz="2834">
                <a:solidFill>
                  <a:srgbClr val="FFFFFF"/>
                </a:solidFill>
                <a:latin typeface="Codec Pro"/>
                <a:ea typeface="Codec Pro"/>
                <a:cs typeface="Codec Pro"/>
                <a:sym typeface="Codec Pro"/>
              </a:rPr>
              <a:t>Procedural generation is</a:t>
            </a:r>
            <a:r>
              <a:rPr lang="en-US" sz="2834">
                <a:solidFill>
                  <a:srgbClr val="FFFFFF"/>
                </a:solidFill>
                <a:latin typeface="Codec Pro"/>
                <a:ea typeface="Codec Pro"/>
                <a:cs typeface="Codec Pro"/>
                <a:sym typeface="Codec Pro"/>
              </a:rPr>
              <a:t> the practice of </a:t>
            </a:r>
            <a:r>
              <a:rPr lang="en-US" sz="2834">
                <a:solidFill>
                  <a:srgbClr val="FFFFFF"/>
                </a:solidFill>
                <a:latin typeface="Codec Pro"/>
                <a:ea typeface="Codec Pro"/>
                <a:cs typeface="Codec Pro"/>
                <a:sym typeface="Codec Pro"/>
              </a:rPr>
              <a:t>using algorithms to create game content (like maps, characters, items, etc.) automatically instead of manual creation.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783372" y="-527382"/>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58047" y="-2522163"/>
            <a:ext cx="7875378" cy="8104361"/>
          </a:xfrm>
          <a:custGeom>
            <a:avLst/>
            <a:gdLst/>
            <a:ahLst/>
            <a:cxnLst/>
            <a:rect r="r" b="b" t="t" l="l"/>
            <a:pathLst>
              <a:path h="8104361" w="7875378">
                <a:moveTo>
                  <a:pt x="0" y="0"/>
                </a:moveTo>
                <a:lnTo>
                  <a:pt x="7875378" y="0"/>
                </a:lnTo>
                <a:lnTo>
                  <a:pt x="7875378" y="8104361"/>
                </a:lnTo>
                <a:lnTo>
                  <a:pt x="0" y="8104361"/>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400314" y="7200900"/>
            <a:ext cx="6775868" cy="4114800"/>
          </a:xfrm>
          <a:custGeom>
            <a:avLst/>
            <a:gdLst/>
            <a:ahLst/>
            <a:cxnLst/>
            <a:rect r="r" b="b" t="t" l="l"/>
            <a:pathLst>
              <a:path h="4114800" w="6775868">
                <a:moveTo>
                  <a:pt x="0" y="0"/>
                </a:moveTo>
                <a:lnTo>
                  <a:pt x="6775869" y="0"/>
                </a:lnTo>
                <a:lnTo>
                  <a:pt x="67758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0972800" y="563187"/>
            <a:ext cx="7315200" cy="931025"/>
            <a:chOff x="0" y="0"/>
            <a:chExt cx="9753600" cy="1241367"/>
          </a:xfrm>
        </p:grpSpPr>
        <p:sp>
          <p:nvSpPr>
            <p:cNvPr name="Freeform 6" id="6"/>
            <p:cNvSpPr/>
            <p:nvPr/>
          </p:nvSpPr>
          <p:spPr>
            <a:xfrm flipH="false" flipV="false" rot="0">
              <a:off x="0" y="0"/>
              <a:ext cx="9753600" cy="1241367"/>
            </a:xfrm>
            <a:custGeom>
              <a:avLst/>
              <a:gdLst/>
              <a:ahLst/>
              <a:cxnLst/>
              <a:rect r="r" b="b" t="t" l="l"/>
              <a:pathLst>
                <a:path h="1241367" w="9753600">
                  <a:moveTo>
                    <a:pt x="0" y="0"/>
                  </a:moveTo>
                  <a:lnTo>
                    <a:pt x="9753600" y="0"/>
                  </a:lnTo>
                  <a:lnTo>
                    <a:pt x="9753600" y="1241367"/>
                  </a:lnTo>
                  <a:lnTo>
                    <a:pt x="0" y="12413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187906" y="155052"/>
              <a:ext cx="875783" cy="858406"/>
              <a:chOff x="0" y="0"/>
              <a:chExt cx="345988" cy="339123"/>
            </a:xfrm>
          </p:grpSpPr>
          <p:sp>
            <p:nvSpPr>
              <p:cNvPr name="Freeform 8" id="8"/>
              <p:cNvSpPr/>
              <p:nvPr/>
            </p:nvSpPr>
            <p:spPr>
              <a:xfrm flipH="false" flipV="false" rot="0">
                <a:off x="0" y="0"/>
                <a:ext cx="345988" cy="339123"/>
              </a:xfrm>
              <a:custGeom>
                <a:avLst/>
                <a:gdLst/>
                <a:ahLst/>
                <a:cxnLst/>
                <a:rect r="r" b="b" t="t" l="l"/>
                <a:pathLst>
                  <a:path h="339123" w="345988">
                    <a:moveTo>
                      <a:pt x="0" y="0"/>
                    </a:moveTo>
                    <a:lnTo>
                      <a:pt x="345988" y="0"/>
                    </a:lnTo>
                    <a:lnTo>
                      <a:pt x="345988" y="339123"/>
                    </a:lnTo>
                    <a:lnTo>
                      <a:pt x="0" y="339123"/>
                    </a:lnTo>
                    <a:close/>
                  </a:path>
                </a:pathLst>
              </a:custGeom>
              <a:solidFill>
                <a:srgbClr val="00204B"/>
              </a:solidFill>
            </p:spPr>
          </p:sp>
          <p:sp>
            <p:nvSpPr>
              <p:cNvPr name="TextBox 9" id="9"/>
              <p:cNvSpPr txBox="true"/>
              <p:nvPr/>
            </p:nvSpPr>
            <p:spPr>
              <a:xfrm>
                <a:off x="0" y="-76200"/>
                <a:ext cx="345988" cy="415323"/>
              </a:xfrm>
              <a:prstGeom prst="rect">
                <a:avLst/>
              </a:prstGeom>
            </p:spPr>
            <p:txBody>
              <a:bodyPr anchor="ctr" rtlCol="false" tIns="50800" lIns="50800" bIns="50800" rIns="50800"/>
              <a:lstStyle/>
              <a:p>
                <a:pPr algn="ctr">
                  <a:lnSpc>
                    <a:spcPts val="2868"/>
                  </a:lnSpc>
                </a:pPr>
              </a:p>
            </p:txBody>
          </p:sp>
        </p:grpSp>
        <p:sp>
          <p:nvSpPr>
            <p:cNvPr name="Freeform 10" id="10"/>
            <p:cNvSpPr/>
            <p:nvPr/>
          </p:nvSpPr>
          <p:spPr>
            <a:xfrm flipH="false" flipV="false" rot="0">
              <a:off x="148724" y="143610"/>
              <a:ext cx="954147" cy="954147"/>
            </a:xfrm>
            <a:custGeom>
              <a:avLst/>
              <a:gdLst/>
              <a:ahLst/>
              <a:cxnLst/>
              <a:rect r="r" b="b" t="t" l="l"/>
              <a:pathLst>
                <a:path h="954147" w="954147">
                  <a:moveTo>
                    <a:pt x="0" y="0"/>
                  </a:moveTo>
                  <a:lnTo>
                    <a:pt x="954147" y="0"/>
                  </a:lnTo>
                  <a:lnTo>
                    <a:pt x="954147" y="954147"/>
                  </a:lnTo>
                  <a:lnTo>
                    <a:pt x="0" y="9541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1427580" y="157443"/>
              <a:ext cx="5228829" cy="840756"/>
            </a:xfrm>
            <a:prstGeom prst="rect">
              <a:avLst/>
            </a:prstGeom>
          </p:spPr>
          <p:txBody>
            <a:bodyPr anchor="t" rtlCol="false" tIns="0" lIns="0" bIns="0" rIns="0">
              <a:spAutoFit/>
            </a:bodyPr>
            <a:lstStyle/>
            <a:p>
              <a:pPr algn="l">
                <a:lnSpc>
                  <a:spcPts val="5206"/>
                </a:lnSpc>
                <a:spcBef>
                  <a:spcPct val="0"/>
                </a:spcBef>
              </a:pPr>
              <a:r>
                <a:rPr lang="en-US" sz="3718">
                  <a:solidFill>
                    <a:srgbClr val="36486C"/>
                  </a:solidFill>
                  <a:latin typeface="Handelson Five"/>
                  <a:ea typeface="Handelson Five"/>
                  <a:cs typeface="Handelson Five"/>
                  <a:sym typeface="Handelson Five"/>
                </a:rPr>
                <a:t>PERLIN NOISE</a:t>
              </a:r>
            </a:p>
          </p:txBody>
        </p:sp>
      </p:grpSp>
      <p:sp>
        <p:nvSpPr>
          <p:cNvPr name="Freeform 12" id="12"/>
          <p:cNvSpPr/>
          <p:nvPr/>
        </p:nvSpPr>
        <p:spPr>
          <a:xfrm flipH="false" flipV="false" rot="0">
            <a:off x="1224051" y="7925450"/>
            <a:ext cx="5233374" cy="2364980"/>
          </a:xfrm>
          <a:custGeom>
            <a:avLst/>
            <a:gdLst/>
            <a:ahLst/>
            <a:cxnLst/>
            <a:rect r="r" b="b" t="t" l="l"/>
            <a:pathLst>
              <a:path h="2364980" w="5233374">
                <a:moveTo>
                  <a:pt x="0" y="0"/>
                </a:moveTo>
                <a:lnTo>
                  <a:pt x="5233374" y="0"/>
                </a:lnTo>
                <a:lnTo>
                  <a:pt x="5233374" y="2364980"/>
                </a:lnTo>
                <a:lnTo>
                  <a:pt x="0" y="2364980"/>
                </a:lnTo>
                <a:lnTo>
                  <a:pt x="0" y="0"/>
                </a:lnTo>
                <a:close/>
              </a:path>
            </a:pathLst>
          </a:custGeom>
          <a:blipFill>
            <a:blip r:embed="rId12"/>
            <a:stretch>
              <a:fillRect l="0" t="-166" r="0" b="-166"/>
            </a:stretch>
          </a:blipFill>
        </p:spPr>
      </p:sp>
      <p:sp>
        <p:nvSpPr>
          <p:cNvPr name="Freeform 13" id="13"/>
          <p:cNvSpPr/>
          <p:nvPr/>
        </p:nvSpPr>
        <p:spPr>
          <a:xfrm flipH="false" flipV="false" rot="0">
            <a:off x="7251251" y="6198409"/>
            <a:ext cx="3670218" cy="3454082"/>
          </a:xfrm>
          <a:custGeom>
            <a:avLst/>
            <a:gdLst/>
            <a:ahLst/>
            <a:cxnLst/>
            <a:rect r="r" b="b" t="t" l="l"/>
            <a:pathLst>
              <a:path h="3454082" w="3670218">
                <a:moveTo>
                  <a:pt x="0" y="0"/>
                </a:moveTo>
                <a:lnTo>
                  <a:pt x="3670219" y="0"/>
                </a:lnTo>
                <a:lnTo>
                  <a:pt x="3670219" y="3454082"/>
                </a:lnTo>
                <a:lnTo>
                  <a:pt x="0" y="3454082"/>
                </a:lnTo>
                <a:lnTo>
                  <a:pt x="0" y="0"/>
                </a:lnTo>
                <a:close/>
              </a:path>
            </a:pathLst>
          </a:custGeom>
          <a:blipFill>
            <a:blip r:embed="rId13"/>
            <a:stretch>
              <a:fillRect l="-6040" t="0" r="0" b="0"/>
            </a:stretch>
          </a:blipFill>
        </p:spPr>
      </p:sp>
      <p:sp>
        <p:nvSpPr>
          <p:cNvPr name="TextBox 14" id="14"/>
          <p:cNvSpPr txBox="true"/>
          <p:nvPr/>
        </p:nvSpPr>
        <p:spPr>
          <a:xfrm rot="0">
            <a:off x="1604562" y="1472868"/>
            <a:ext cx="8447137" cy="516129"/>
          </a:xfrm>
          <a:prstGeom prst="rect">
            <a:avLst/>
          </a:prstGeom>
        </p:spPr>
        <p:txBody>
          <a:bodyPr anchor="t" rtlCol="false" tIns="0" lIns="0" bIns="0" rIns="0">
            <a:spAutoFit/>
          </a:bodyPr>
          <a:lstStyle/>
          <a:p>
            <a:pPr algn="l">
              <a:lnSpc>
                <a:spcPts val="4248"/>
              </a:lnSpc>
              <a:spcBef>
                <a:spcPct val="0"/>
              </a:spcBef>
            </a:pPr>
            <a:r>
              <a:rPr lang="en-US" sz="3034">
                <a:solidFill>
                  <a:srgbClr val="204A87"/>
                </a:solidFill>
                <a:latin typeface="League Spartan"/>
                <a:ea typeface="League Spartan"/>
                <a:cs typeface="League Spartan"/>
                <a:sym typeface="League Spartan"/>
              </a:rPr>
              <a:t>Algorithm</a:t>
            </a:r>
          </a:p>
        </p:txBody>
      </p:sp>
      <p:sp>
        <p:nvSpPr>
          <p:cNvPr name="Freeform 15" id="15"/>
          <p:cNvSpPr/>
          <p:nvPr/>
        </p:nvSpPr>
        <p:spPr>
          <a:xfrm flipH="false" flipV="false" rot="0">
            <a:off x="14261967" y="-2272494"/>
            <a:ext cx="7875378" cy="8104361"/>
          </a:xfrm>
          <a:custGeom>
            <a:avLst/>
            <a:gdLst/>
            <a:ahLst/>
            <a:cxnLst/>
            <a:rect r="r" b="b" t="t" l="l"/>
            <a:pathLst>
              <a:path h="8104361" w="7875378">
                <a:moveTo>
                  <a:pt x="0" y="0"/>
                </a:moveTo>
                <a:lnTo>
                  <a:pt x="7875378" y="0"/>
                </a:lnTo>
                <a:lnTo>
                  <a:pt x="7875378" y="8104361"/>
                </a:lnTo>
                <a:lnTo>
                  <a:pt x="0" y="8104361"/>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1224051" y="2208072"/>
            <a:ext cx="16564198" cy="3415057"/>
            <a:chOff x="0" y="0"/>
            <a:chExt cx="22085597" cy="4553410"/>
          </a:xfrm>
        </p:grpSpPr>
        <p:grpSp>
          <p:nvGrpSpPr>
            <p:cNvPr name="Group 17" id="17"/>
            <p:cNvGrpSpPr/>
            <p:nvPr/>
          </p:nvGrpSpPr>
          <p:grpSpPr>
            <a:xfrm rot="0">
              <a:off x="0" y="0"/>
              <a:ext cx="22085597" cy="4369708"/>
              <a:chOff x="0" y="0"/>
              <a:chExt cx="4362587" cy="863152"/>
            </a:xfrm>
          </p:grpSpPr>
          <p:sp>
            <p:nvSpPr>
              <p:cNvPr name="Freeform 18" id="18"/>
              <p:cNvSpPr/>
              <p:nvPr/>
            </p:nvSpPr>
            <p:spPr>
              <a:xfrm flipH="false" flipV="false" rot="0">
                <a:off x="0" y="0"/>
                <a:ext cx="4362587" cy="863152"/>
              </a:xfrm>
              <a:custGeom>
                <a:avLst/>
                <a:gdLst/>
                <a:ahLst/>
                <a:cxnLst/>
                <a:rect r="r" b="b" t="t" l="l"/>
                <a:pathLst>
                  <a:path h="863152" w="4362587">
                    <a:moveTo>
                      <a:pt x="18696" y="0"/>
                    </a:moveTo>
                    <a:lnTo>
                      <a:pt x="4343892" y="0"/>
                    </a:lnTo>
                    <a:cubicBezTo>
                      <a:pt x="4354217" y="0"/>
                      <a:pt x="4362587" y="8370"/>
                      <a:pt x="4362587" y="18696"/>
                    </a:cubicBezTo>
                    <a:lnTo>
                      <a:pt x="4362587" y="844457"/>
                    </a:lnTo>
                    <a:cubicBezTo>
                      <a:pt x="4362587" y="849415"/>
                      <a:pt x="4360618" y="854170"/>
                      <a:pt x="4357112" y="857676"/>
                    </a:cubicBezTo>
                    <a:cubicBezTo>
                      <a:pt x="4353605" y="861183"/>
                      <a:pt x="4348850" y="863152"/>
                      <a:pt x="4343892" y="863152"/>
                    </a:cubicBezTo>
                    <a:lnTo>
                      <a:pt x="18696" y="863152"/>
                    </a:lnTo>
                    <a:cubicBezTo>
                      <a:pt x="8370" y="863152"/>
                      <a:pt x="0" y="854782"/>
                      <a:pt x="0" y="844457"/>
                    </a:cubicBezTo>
                    <a:lnTo>
                      <a:pt x="0" y="18696"/>
                    </a:lnTo>
                    <a:cubicBezTo>
                      <a:pt x="0" y="13737"/>
                      <a:pt x="1970" y="8982"/>
                      <a:pt x="5476" y="5476"/>
                    </a:cubicBezTo>
                    <a:cubicBezTo>
                      <a:pt x="8982" y="1970"/>
                      <a:pt x="13737" y="0"/>
                      <a:pt x="18696" y="0"/>
                    </a:cubicBezTo>
                    <a:close/>
                  </a:path>
                </a:pathLst>
              </a:custGeom>
              <a:solidFill>
                <a:srgbClr val="204A87"/>
              </a:solidFill>
            </p:spPr>
          </p:sp>
          <p:sp>
            <p:nvSpPr>
              <p:cNvPr name="TextBox 19" id="19"/>
              <p:cNvSpPr txBox="true"/>
              <p:nvPr/>
            </p:nvSpPr>
            <p:spPr>
              <a:xfrm>
                <a:off x="0" y="-76200"/>
                <a:ext cx="4362587" cy="939352"/>
              </a:xfrm>
              <a:prstGeom prst="rect">
                <a:avLst/>
              </a:prstGeom>
            </p:spPr>
            <p:txBody>
              <a:bodyPr anchor="ctr" rtlCol="false" tIns="50800" lIns="50800" bIns="50800" rIns="50800"/>
              <a:lstStyle/>
              <a:p>
                <a:pPr algn="ctr">
                  <a:lnSpc>
                    <a:spcPts val="2868"/>
                  </a:lnSpc>
                </a:pPr>
              </a:p>
            </p:txBody>
          </p:sp>
        </p:grpSp>
        <p:sp>
          <p:nvSpPr>
            <p:cNvPr name="TextBox 20" id="20"/>
            <p:cNvSpPr txBox="true"/>
            <p:nvPr/>
          </p:nvSpPr>
          <p:spPr>
            <a:xfrm rot="0">
              <a:off x="0" y="429300"/>
              <a:ext cx="5650405" cy="3191735"/>
            </a:xfrm>
            <a:prstGeom prst="rect">
              <a:avLst/>
            </a:prstGeom>
          </p:spPr>
          <p:txBody>
            <a:bodyPr anchor="t" rtlCol="false" tIns="0" lIns="0" bIns="0" rIns="0">
              <a:spAutoFit/>
            </a:bodyPr>
            <a:lstStyle/>
            <a:p>
              <a:pPr algn="l">
                <a:lnSpc>
                  <a:spcPts val="3170"/>
                </a:lnSpc>
              </a:pPr>
              <a:r>
                <a:rPr lang="en-US" sz="2264">
                  <a:solidFill>
                    <a:srgbClr val="FFFFFF"/>
                  </a:solidFill>
                  <a:latin typeface="Codec Pro"/>
                  <a:ea typeface="Codec Pro"/>
                  <a:cs typeface="Codec Pro"/>
                  <a:sym typeface="Codec Pro"/>
                </a:rPr>
                <a:t>     GRID GENERATION</a:t>
              </a:r>
            </a:p>
            <a:p>
              <a:pPr algn="l" marL="488891" indent="-244446" lvl="1">
                <a:lnSpc>
                  <a:spcPts val="3170"/>
                </a:lnSpc>
                <a:buFont typeface="Arial"/>
                <a:buChar char="•"/>
              </a:pPr>
              <a:r>
                <a:rPr lang="en-US" sz="2264">
                  <a:solidFill>
                    <a:srgbClr val="FFFFFF"/>
                  </a:solidFill>
                  <a:latin typeface="Codec Pro"/>
                  <a:ea typeface="Codec Pro"/>
                  <a:cs typeface="Codec Pro"/>
                  <a:sym typeface="Codec Pro"/>
                </a:rPr>
                <a:t>Perlin noise operates on n-dimensional grid </a:t>
              </a:r>
            </a:p>
            <a:p>
              <a:pPr algn="l" marL="488891" indent="-244446" lvl="1">
                <a:lnSpc>
                  <a:spcPts val="3170"/>
                </a:lnSpc>
                <a:buFont typeface="Arial"/>
                <a:buChar char="•"/>
              </a:pPr>
              <a:r>
                <a:rPr lang="en-US" sz="2264">
                  <a:solidFill>
                    <a:srgbClr val="FFFFFF"/>
                  </a:solidFill>
                  <a:latin typeface="Codec Pro"/>
                  <a:ea typeface="Codec Pro"/>
                  <a:cs typeface="Codec Pro"/>
                  <a:sym typeface="Codec Pro"/>
                </a:rPr>
                <a:t>Each grid point (or vertex) is assigned a random gradient vector</a:t>
              </a:r>
            </a:p>
          </p:txBody>
        </p:sp>
        <p:sp>
          <p:nvSpPr>
            <p:cNvPr name="TextBox 21" id="21"/>
            <p:cNvSpPr txBox="true"/>
            <p:nvPr/>
          </p:nvSpPr>
          <p:spPr>
            <a:xfrm rot="0">
              <a:off x="5556842" y="179730"/>
              <a:ext cx="5189663" cy="3924524"/>
            </a:xfrm>
            <a:prstGeom prst="rect">
              <a:avLst/>
            </a:prstGeom>
          </p:spPr>
          <p:txBody>
            <a:bodyPr anchor="t" rtlCol="false" tIns="0" lIns="0" bIns="0" rIns="0">
              <a:spAutoFit/>
            </a:bodyPr>
            <a:lstStyle/>
            <a:p>
              <a:pPr algn="l">
                <a:lnSpc>
                  <a:spcPts val="2911"/>
                </a:lnSpc>
              </a:pPr>
              <a:r>
                <a:rPr lang="en-US" sz="2079">
                  <a:solidFill>
                    <a:srgbClr val="FFFFFF"/>
                  </a:solidFill>
                  <a:latin typeface="Codec Pro"/>
                  <a:ea typeface="Codec Pro"/>
                  <a:cs typeface="Codec Pro"/>
                  <a:sym typeface="Codec Pro"/>
                </a:rPr>
                <a:t>     DOT PRODUCT</a:t>
              </a:r>
            </a:p>
            <a:p>
              <a:pPr algn="l" marL="449026" indent="-224513" lvl="1">
                <a:lnSpc>
                  <a:spcPts val="2911"/>
                </a:lnSpc>
                <a:buFont typeface="Arial"/>
                <a:buChar char="•"/>
              </a:pPr>
              <a:r>
                <a:rPr lang="en-US" sz="2079">
                  <a:solidFill>
                    <a:srgbClr val="FFFFFF"/>
                  </a:solidFill>
                  <a:latin typeface="Codec Pro"/>
                  <a:ea typeface="Codec Pro"/>
                  <a:cs typeface="Codec Pro"/>
                  <a:sym typeface="Codec Pro"/>
                </a:rPr>
                <a:t>For any point within a grid cell, calculate the offset vectors from each corner of the cell to the point.</a:t>
              </a:r>
            </a:p>
            <a:p>
              <a:pPr algn="l" marL="449026" indent="-224513" lvl="1">
                <a:lnSpc>
                  <a:spcPts val="2911"/>
                </a:lnSpc>
                <a:buFont typeface="Arial"/>
                <a:buChar char="•"/>
              </a:pPr>
              <a:r>
                <a:rPr lang="en-US" sz="2079">
                  <a:solidFill>
                    <a:srgbClr val="FFFFFF"/>
                  </a:solidFill>
                  <a:latin typeface="Codec Pro"/>
                  <a:ea typeface="Codec Pro"/>
                  <a:cs typeface="Codec Pro"/>
                  <a:sym typeface="Codec Pro"/>
                </a:rPr>
                <a:t>Dot product of each gradient and offset vector is computed</a:t>
              </a:r>
            </a:p>
          </p:txBody>
        </p:sp>
        <p:sp>
          <p:nvSpPr>
            <p:cNvPr name="TextBox 22" id="22"/>
            <p:cNvSpPr txBox="true"/>
            <p:nvPr/>
          </p:nvSpPr>
          <p:spPr>
            <a:xfrm rot="0">
              <a:off x="11297392" y="198780"/>
              <a:ext cx="5116179" cy="3919563"/>
            </a:xfrm>
            <a:prstGeom prst="rect">
              <a:avLst/>
            </a:prstGeom>
          </p:spPr>
          <p:txBody>
            <a:bodyPr anchor="t" rtlCol="false" tIns="0" lIns="0" bIns="0" rIns="0">
              <a:spAutoFit/>
            </a:bodyPr>
            <a:lstStyle/>
            <a:p>
              <a:pPr algn="l">
                <a:lnSpc>
                  <a:spcPts val="2592"/>
                </a:lnSpc>
              </a:pPr>
              <a:r>
                <a:rPr lang="en-US" sz="1851">
                  <a:solidFill>
                    <a:srgbClr val="FFFFFF"/>
                  </a:solidFill>
                  <a:latin typeface="Codec Pro"/>
                  <a:ea typeface="Codec Pro"/>
                  <a:cs typeface="Codec Pro"/>
                  <a:sym typeface="Codec Pro"/>
                </a:rPr>
                <a:t>     INTERPOLATION </a:t>
              </a:r>
            </a:p>
            <a:p>
              <a:pPr algn="l" marL="399784" indent="-199892" lvl="1">
                <a:lnSpc>
                  <a:spcPts val="2592"/>
                </a:lnSpc>
                <a:buFont typeface="Arial"/>
                <a:buChar char="•"/>
              </a:pPr>
              <a:r>
                <a:rPr lang="en-US" sz="1851">
                  <a:solidFill>
                    <a:srgbClr val="FFFFFF"/>
                  </a:solidFill>
                  <a:latin typeface="Codec Pro"/>
                  <a:ea typeface="Codec Pro"/>
                  <a:cs typeface="Codec Pro"/>
                  <a:sym typeface="Codec Pro"/>
                </a:rPr>
                <a:t>Use these dot products to interpolate between the corners of the grid cell.</a:t>
              </a:r>
            </a:p>
            <a:p>
              <a:pPr algn="l" marL="399784" indent="-199892" lvl="1">
                <a:lnSpc>
                  <a:spcPts val="2592"/>
                </a:lnSpc>
                <a:buFont typeface="Arial"/>
                <a:buChar char="•"/>
              </a:pPr>
              <a:r>
                <a:rPr lang="en-US" sz="1851">
                  <a:solidFill>
                    <a:srgbClr val="FFFFFF"/>
                  </a:solidFill>
                  <a:latin typeface="Codec Pro"/>
                  <a:ea typeface="Codec Pro"/>
                  <a:cs typeface="Codec Pro"/>
                  <a:sym typeface="Codec Pro"/>
                </a:rPr>
                <a:t>First top left and top right, then bottom left and bottom right</a:t>
              </a:r>
            </a:p>
            <a:p>
              <a:pPr algn="l" marL="399784" indent="-199892" lvl="1">
                <a:lnSpc>
                  <a:spcPts val="2592"/>
                </a:lnSpc>
                <a:buFont typeface="Arial"/>
                <a:buChar char="•"/>
              </a:pPr>
              <a:r>
                <a:rPr lang="en-US" sz="1851">
                  <a:solidFill>
                    <a:srgbClr val="FFFFFF"/>
                  </a:solidFill>
                  <a:latin typeface="Codec Pro"/>
                  <a:ea typeface="Codec Pro"/>
                  <a:cs typeface="Codec Pro"/>
                  <a:sym typeface="Codec Pro"/>
                </a:rPr>
                <a:t>Then, interpolate these teo to get final noise at that point</a:t>
              </a:r>
            </a:p>
          </p:txBody>
        </p:sp>
        <p:sp>
          <p:nvSpPr>
            <p:cNvPr name="TextBox 23" id="23"/>
            <p:cNvSpPr txBox="true"/>
            <p:nvPr/>
          </p:nvSpPr>
          <p:spPr>
            <a:xfrm rot="0">
              <a:off x="16413571" y="198780"/>
              <a:ext cx="5116179" cy="4354630"/>
            </a:xfrm>
            <a:prstGeom prst="rect">
              <a:avLst/>
            </a:prstGeom>
          </p:spPr>
          <p:txBody>
            <a:bodyPr anchor="t" rtlCol="false" tIns="0" lIns="0" bIns="0" rIns="0">
              <a:spAutoFit/>
            </a:bodyPr>
            <a:lstStyle/>
            <a:p>
              <a:pPr algn="l">
                <a:lnSpc>
                  <a:spcPts val="2592"/>
                </a:lnSpc>
              </a:pPr>
              <a:r>
                <a:rPr lang="en-US" sz="1851">
                  <a:solidFill>
                    <a:srgbClr val="FFFFFF"/>
                  </a:solidFill>
                  <a:latin typeface="Codec Pro"/>
                  <a:ea typeface="Codec Pro"/>
                  <a:cs typeface="Codec Pro"/>
                  <a:sym typeface="Codec Pro"/>
                </a:rPr>
                <a:t>     FADE FUNCTION (EASE CURVE) </a:t>
              </a:r>
            </a:p>
            <a:p>
              <a:pPr algn="l" marL="399784" indent="-199892" lvl="1">
                <a:lnSpc>
                  <a:spcPts val="2592"/>
                </a:lnSpc>
                <a:buFont typeface="Arial"/>
                <a:buChar char="•"/>
              </a:pPr>
              <a:r>
                <a:rPr lang="en-US" sz="1851">
                  <a:solidFill>
                    <a:srgbClr val="FFFFFF"/>
                  </a:solidFill>
                  <a:latin typeface="Codec Pro"/>
                  <a:ea typeface="Codec Pro"/>
                  <a:cs typeface="Codec Pro"/>
                  <a:sym typeface="Codec Pro"/>
                </a:rPr>
                <a:t>To ensure smooth transitions,an ease curve is used. </a:t>
              </a:r>
            </a:p>
            <a:p>
              <a:pPr algn="l" marL="399784" indent="-199892" lvl="1">
                <a:lnSpc>
                  <a:spcPts val="2592"/>
                </a:lnSpc>
                <a:buFont typeface="Arial"/>
                <a:buChar char="•"/>
              </a:pPr>
              <a:r>
                <a:rPr lang="en-US" sz="1851">
                  <a:solidFill>
                    <a:srgbClr val="FFFFFF"/>
                  </a:solidFill>
                  <a:latin typeface="Codec Pro"/>
                  <a:ea typeface="Codec Pro"/>
                  <a:cs typeface="Codec Pro"/>
                  <a:sym typeface="Codec Pro"/>
                </a:rPr>
                <a:t>This function, typically 6t^5−15t^4+10t^3, is applied to interpolation parameters to make transitions more gradual and natural-looking</a:t>
              </a:r>
            </a:p>
            <a:p>
              <a:pPr algn="l">
                <a:lnSpc>
                  <a:spcPts val="2592"/>
                </a:lnSpc>
              </a:pPr>
            </a:p>
          </p:txBody>
        </p:sp>
      </p:grpSp>
      <p:grpSp>
        <p:nvGrpSpPr>
          <p:cNvPr name="Group 24" id="24"/>
          <p:cNvGrpSpPr/>
          <p:nvPr/>
        </p:nvGrpSpPr>
        <p:grpSpPr>
          <a:xfrm rot="0">
            <a:off x="1028700" y="5623129"/>
            <a:ext cx="5428725" cy="2028159"/>
            <a:chOff x="0" y="0"/>
            <a:chExt cx="7238300" cy="2704212"/>
          </a:xfrm>
        </p:grpSpPr>
        <p:grpSp>
          <p:nvGrpSpPr>
            <p:cNvPr name="Group 25" id="25"/>
            <p:cNvGrpSpPr/>
            <p:nvPr/>
          </p:nvGrpSpPr>
          <p:grpSpPr>
            <a:xfrm rot="0">
              <a:off x="0" y="0"/>
              <a:ext cx="7238300" cy="2704212"/>
              <a:chOff x="0" y="0"/>
              <a:chExt cx="1527576" cy="570699"/>
            </a:xfrm>
          </p:grpSpPr>
          <p:sp>
            <p:nvSpPr>
              <p:cNvPr name="Freeform 26" id="26"/>
              <p:cNvSpPr/>
              <p:nvPr/>
            </p:nvSpPr>
            <p:spPr>
              <a:xfrm flipH="false" flipV="false" rot="0">
                <a:off x="0" y="0"/>
                <a:ext cx="1527576" cy="570699"/>
              </a:xfrm>
              <a:custGeom>
                <a:avLst/>
                <a:gdLst/>
                <a:ahLst/>
                <a:cxnLst/>
                <a:rect r="r" b="b" t="t" l="l"/>
                <a:pathLst>
                  <a:path h="570699" w="1527576">
                    <a:moveTo>
                      <a:pt x="68950" y="0"/>
                    </a:moveTo>
                    <a:lnTo>
                      <a:pt x="1458626" y="0"/>
                    </a:lnTo>
                    <a:cubicBezTo>
                      <a:pt x="1476913" y="0"/>
                      <a:pt x="1494450" y="7264"/>
                      <a:pt x="1507381" y="20195"/>
                    </a:cubicBezTo>
                    <a:cubicBezTo>
                      <a:pt x="1520312" y="33125"/>
                      <a:pt x="1527576" y="50663"/>
                      <a:pt x="1527576" y="68950"/>
                    </a:cubicBezTo>
                    <a:lnTo>
                      <a:pt x="1527576" y="501749"/>
                    </a:lnTo>
                    <a:cubicBezTo>
                      <a:pt x="1527576" y="520036"/>
                      <a:pt x="1520312" y="537573"/>
                      <a:pt x="1507381" y="550504"/>
                    </a:cubicBezTo>
                    <a:cubicBezTo>
                      <a:pt x="1494450" y="563434"/>
                      <a:pt x="1476913" y="570699"/>
                      <a:pt x="1458626" y="570699"/>
                    </a:cubicBezTo>
                    <a:lnTo>
                      <a:pt x="68950" y="570699"/>
                    </a:lnTo>
                    <a:cubicBezTo>
                      <a:pt x="30870" y="570699"/>
                      <a:pt x="0" y="539829"/>
                      <a:pt x="0" y="501749"/>
                    </a:cubicBezTo>
                    <a:lnTo>
                      <a:pt x="0" y="68950"/>
                    </a:lnTo>
                    <a:cubicBezTo>
                      <a:pt x="0" y="50663"/>
                      <a:pt x="7264" y="33125"/>
                      <a:pt x="20195" y="20195"/>
                    </a:cubicBezTo>
                    <a:cubicBezTo>
                      <a:pt x="33125" y="7264"/>
                      <a:pt x="50663" y="0"/>
                      <a:pt x="68950" y="0"/>
                    </a:cubicBezTo>
                    <a:close/>
                  </a:path>
                </a:pathLst>
              </a:custGeom>
              <a:solidFill>
                <a:srgbClr val="000000">
                  <a:alpha val="0"/>
                </a:srgbClr>
              </a:solidFill>
              <a:ln w="66675" cap="rnd">
                <a:solidFill>
                  <a:srgbClr val="00689F"/>
                </a:solidFill>
                <a:prstDash val="dash"/>
                <a:round/>
              </a:ln>
            </p:spPr>
          </p:sp>
          <p:sp>
            <p:nvSpPr>
              <p:cNvPr name="TextBox 27" id="27"/>
              <p:cNvSpPr txBox="true"/>
              <p:nvPr/>
            </p:nvSpPr>
            <p:spPr>
              <a:xfrm>
                <a:off x="0" y="-76200"/>
                <a:ext cx="1527576" cy="646899"/>
              </a:xfrm>
              <a:prstGeom prst="rect">
                <a:avLst/>
              </a:prstGeom>
            </p:spPr>
            <p:txBody>
              <a:bodyPr anchor="ctr" rtlCol="false" tIns="44255" lIns="44255" bIns="44255" rIns="44255"/>
              <a:lstStyle/>
              <a:p>
                <a:pPr algn="ctr">
                  <a:lnSpc>
                    <a:spcPts val="2868"/>
                  </a:lnSpc>
                </a:pPr>
              </a:p>
            </p:txBody>
          </p:sp>
        </p:grpSp>
        <p:sp>
          <p:nvSpPr>
            <p:cNvPr name="TextBox 28" id="28"/>
            <p:cNvSpPr txBox="true"/>
            <p:nvPr/>
          </p:nvSpPr>
          <p:spPr>
            <a:xfrm rot="0">
              <a:off x="214405" y="183099"/>
              <a:ext cx="7023895" cy="2261448"/>
            </a:xfrm>
            <a:prstGeom prst="rect">
              <a:avLst/>
            </a:prstGeom>
          </p:spPr>
          <p:txBody>
            <a:bodyPr anchor="t" rtlCol="false" tIns="0" lIns="0" bIns="0" rIns="0">
              <a:spAutoFit/>
            </a:bodyPr>
            <a:lstStyle/>
            <a:p>
              <a:pPr algn="l">
                <a:lnSpc>
                  <a:spcPts val="2735"/>
                </a:lnSpc>
              </a:pPr>
              <a:r>
                <a:rPr lang="en-US" sz="1953" b="true">
                  <a:solidFill>
                    <a:srgbClr val="204A87"/>
                  </a:solidFill>
                  <a:latin typeface="Codec Pro Bold"/>
                  <a:ea typeface="Codec Pro Bold"/>
                  <a:cs typeface="Codec Pro Bold"/>
                  <a:sym typeface="Codec Pro Bold"/>
                </a:rPr>
                <a:t>WHAT IS </a:t>
              </a:r>
              <a:r>
                <a:rPr lang="en-US" sz="1953" u="sng" b="true">
                  <a:solidFill>
                    <a:srgbClr val="204A87"/>
                  </a:solidFill>
                  <a:latin typeface="Codec Pro Bold"/>
                  <a:ea typeface="Codec Pro Bold"/>
                  <a:cs typeface="Codec Pro Bold"/>
                  <a:sym typeface="Codec Pro Bold"/>
                </a:rPr>
                <a:t>PERLIN NOISE</a:t>
              </a:r>
              <a:r>
                <a:rPr lang="en-US" sz="1953" b="true">
                  <a:solidFill>
                    <a:srgbClr val="204A87"/>
                  </a:solidFill>
                  <a:latin typeface="Codec Pro Bold"/>
                  <a:ea typeface="Codec Pro Bold"/>
                  <a:cs typeface="Codec Pro Bold"/>
                  <a:sym typeface="Codec Pro Bold"/>
                </a:rPr>
                <a:t>?</a:t>
              </a:r>
            </a:p>
            <a:p>
              <a:pPr algn="l">
                <a:lnSpc>
                  <a:spcPts val="2735"/>
                </a:lnSpc>
              </a:pPr>
              <a:r>
                <a:rPr lang="en-US" sz="1953" b="true">
                  <a:solidFill>
                    <a:srgbClr val="204A87"/>
                  </a:solidFill>
                  <a:latin typeface="Codec Pro Bold"/>
                  <a:ea typeface="Codec Pro Bold"/>
                  <a:cs typeface="Codec Pro Bold"/>
                  <a:sym typeface="Codec Pro Bold"/>
                </a:rPr>
                <a:t>Perlin noise is a gradient-based procedural noise algorithm developed by Ken Perlin in 1983. It generates smooth, natural-looking randomness</a:t>
              </a:r>
            </a:p>
          </p:txBody>
        </p:sp>
      </p:grpSp>
      <p:sp>
        <p:nvSpPr>
          <p:cNvPr name="Freeform 29" id="29"/>
          <p:cNvSpPr/>
          <p:nvPr/>
        </p:nvSpPr>
        <p:spPr>
          <a:xfrm flipH="false" flipV="false" rot="0">
            <a:off x="11715296" y="6139339"/>
            <a:ext cx="6072953" cy="3572221"/>
          </a:xfrm>
          <a:custGeom>
            <a:avLst/>
            <a:gdLst/>
            <a:ahLst/>
            <a:cxnLst/>
            <a:rect r="r" b="b" t="t" l="l"/>
            <a:pathLst>
              <a:path h="3572221" w="6072953">
                <a:moveTo>
                  <a:pt x="0" y="0"/>
                </a:moveTo>
                <a:lnTo>
                  <a:pt x="6072953" y="0"/>
                </a:lnTo>
                <a:lnTo>
                  <a:pt x="6072953" y="3572221"/>
                </a:lnTo>
                <a:lnTo>
                  <a:pt x="0" y="3572221"/>
                </a:lnTo>
                <a:lnTo>
                  <a:pt x="0" y="0"/>
                </a:lnTo>
                <a:close/>
              </a:path>
            </a:pathLst>
          </a:custGeom>
          <a:blipFill>
            <a:blip r:embed="rId14"/>
            <a:stretch>
              <a:fillRect l="-29" t="0" r="-579"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grpSp>
        <p:nvGrpSpPr>
          <p:cNvPr name="Group 2" id="2"/>
          <p:cNvGrpSpPr/>
          <p:nvPr/>
        </p:nvGrpSpPr>
        <p:grpSpPr>
          <a:xfrm rot="0">
            <a:off x="11000754" y="563187"/>
            <a:ext cx="8207011" cy="931025"/>
            <a:chOff x="0" y="0"/>
            <a:chExt cx="10942682" cy="1241367"/>
          </a:xfrm>
        </p:grpSpPr>
        <p:sp>
          <p:nvSpPr>
            <p:cNvPr name="Freeform 3" id="3"/>
            <p:cNvSpPr/>
            <p:nvPr/>
          </p:nvSpPr>
          <p:spPr>
            <a:xfrm flipH="false" flipV="false" rot="0">
              <a:off x="0" y="0"/>
              <a:ext cx="9753600" cy="1241367"/>
            </a:xfrm>
            <a:custGeom>
              <a:avLst/>
              <a:gdLst/>
              <a:ahLst/>
              <a:cxnLst/>
              <a:rect r="r" b="b" t="t" l="l"/>
              <a:pathLst>
                <a:path h="1241367" w="9753600">
                  <a:moveTo>
                    <a:pt x="0" y="0"/>
                  </a:moveTo>
                  <a:lnTo>
                    <a:pt x="9753600" y="0"/>
                  </a:lnTo>
                  <a:lnTo>
                    <a:pt x="9753600" y="1241367"/>
                  </a:lnTo>
                  <a:lnTo>
                    <a:pt x="0" y="12413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87906" y="155052"/>
              <a:ext cx="875783" cy="858406"/>
              <a:chOff x="0" y="0"/>
              <a:chExt cx="345988" cy="339123"/>
            </a:xfrm>
          </p:grpSpPr>
          <p:sp>
            <p:nvSpPr>
              <p:cNvPr name="Freeform 5" id="5"/>
              <p:cNvSpPr/>
              <p:nvPr/>
            </p:nvSpPr>
            <p:spPr>
              <a:xfrm flipH="false" flipV="false" rot="0">
                <a:off x="0" y="0"/>
                <a:ext cx="345988" cy="339123"/>
              </a:xfrm>
              <a:custGeom>
                <a:avLst/>
                <a:gdLst/>
                <a:ahLst/>
                <a:cxnLst/>
                <a:rect r="r" b="b" t="t" l="l"/>
                <a:pathLst>
                  <a:path h="339123" w="345988">
                    <a:moveTo>
                      <a:pt x="0" y="0"/>
                    </a:moveTo>
                    <a:lnTo>
                      <a:pt x="345988" y="0"/>
                    </a:lnTo>
                    <a:lnTo>
                      <a:pt x="345988" y="339123"/>
                    </a:lnTo>
                    <a:lnTo>
                      <a:pt x="0" y="339123"/>
                    </a:lnTo>
                    <a:close/>
                  </a:path>
                </a:pathLst>
              </a:custGeom>
              <a:solidFill>
                <a:srgbClr val="00204B"/>
              </a:solidFill>
            </p:spPr>
          </p:sp>
          <p:sp>
            <p:nvSpPr>
              <p:cNvPr name="TextBox 6" id="6"/>
              <p:cNvSpPr txBox="true"/>
              <p:nvPr/>
            </p:nvSpPr>
            <p:spPr>
              <a:xfrm>
                <a:off x="0" y="-76200"/>
                <a:ext cx="345988" cy="415323"/>
              </a:xfrm>
              <a:prstGeom prst="rect">
                <a:avLst/>
              </a:prstGeom>
            </p:spPr>
            <p:txBody>
              <a:bodyPr anchor="ctr" rtlCol="false" tIns="25400" lIns="25400" bIns="25400" rIns="25400"/>
              <a:lstStyle/>
              <a:p>
                <a:pPr algn="ctr">
                  <a:lnSpc>
                    <a:spcPts val="2868"/>
                  </a:lnSpc>
                </a:pPr>
              </a:p>
            </p:txBody>
          </p:sp>
        </p:grpSp>
        <p:sp>
          <p:nvSpPr>
            <p:cNvPr name="Freeform 7" id="7"/>
            <p:cNvSpPr/>
            <p:nvPr/>
          </p:nvSpPr>
          <p:spPr>
            <a:xfrm flipH="false" flipV="false" rot="0">
              <a:off x="148724" y="143610"/>
              <a:ext cx="954147" cy="954147"/>
            </a:xfrm>
            <a:custGeom>
              <a:avLst/>
              <a:gdLst/>
              <a:ahLst/>
              <a:cxnLst/>
              <a:rect r="r" b="b" t="t" l="l"/>
              <a:pathLst>
                <a:path h="954147" w="954147">
                  <a:moveTo>
                    <a:pt x="0" y="0"/>
                  </a:moveTo>
                  <a:lnTo>
                    <a:pt x="954147" y="0"/>
                  </a:lnTo>
                  <a:lnTo>
                    <a:pt x="954147" y="954147"/>
                  </a:lnTo>
                  <a:lnTo>
                    <a:pt x="0" y="9541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427580" y="157443"/>
              <a:ext cx="9515102" cy="840756"/>
            </a:xfrm>
            <a:prstGeom prst="rect">
              <a:avLst/>
            </a:prstGeom>
          </p:spPr>
          <p:txBody>
            <a:bodyPr anchor="t" rtlCol="false" tIns="0" lIns="0" bIns="0" rIns="0">
              <a:spAutoFit/>
            </a:bodyPr>
            <a:lstStyle/>
            <a:p>
              <a:pPr algn="l">
                <a:lnSpc>
                  <a:spcPts val="5206"/>
                </a:lnSpc>
                <a:spcBef>
                  <a:spcPct val="0"/>
                </a:spcBef>
              </a:pPr>
              <a:r>
                <a:rPr lang="en-US" sz="3718">
                  <a:solidFill>
                    <a:srgbClr val="36486C"/>
                  </a:solidFill>
                  <a:latin typeface="Handelson Five"/>
                  <a:ea typeface="Handelson Five"/>
                  <a:cs typeface="Handelson Five"/>
                  <a:sym typeface="Handelson Five"/>
                </a:rPr>
                <a:t>PERLIN NOISE ALGORITHM</a:t>
              </a:r>
            </a:p>
          </p:txBody>
        </p:sp>
      </p:grpSp>
      <p:sp>
        <p:nvSpPr>
          <p:cNvPr name="Freeform 9" id="9"/>
          <p:cNvSpPr/>
          <p:nvPr/>
        </p:nvSpPr>
        <p:spPr>
          <a:xfrm flipH="false" flipV="false" rot="0">
            <a:off x="-2621991" y="-1028700"/>
            <a:ext cx="6775868" cy="4114800"/>
          </a:xfrm>
          <a:custGeom>
            <a:avLst/>
            <a:gdLst/>
            <a:ahLst/>
            <a:cxnLst/>
            <a:rect r="r" b="b" t="t" l="l"/>
            <a:pathLst>
              <a:path h="4114800" w="6775868">
                <a:moveTo>
                  <a:pt x="0" y="0"/>
                </a:moveTo>
                <a:lnTo>
                  <a:pt x="6775869" y="0"/>
                </a:lnTo>
                <a:lnTo>
                  <a:pt x="67758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4400314" y="7200900"/>
            <a:ext cx="6775868" cy="4114800"/>
          </a:xfrm>
          <a:custGeom>
            <a:avLst/>
            <a:gdLst/>
            <a:ahLst/>
            <a:cxnLst/>
            <a:rect r="r" b="b" t="t" l="l"/>
            <a:pathLst>
              <a:path h="4114800" w="6775868">
                <a:moveTo>
                  <a:pt x="0" y="0"/>
                </a:moveTo>
                <a:lnTo>
                  <a:pt x="6775869" y="0"/>
                </a:lnTo>
                <a:lnTo>
                  <a:pt x="677586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242829" y="1900862"/>
            <a:ext cx="2792902" cy="2370475"/>
          </a:xfrm>
          <a:custGeom>
            <a:avLst/>
            <a:gdLst/>
            <a:ahLst/>
            <a:cxnLst/>
            <a:rect r="r" b="b" t="t" l="l"/>
            <a:pathLst>
              <a:path h="2370475" w="2792902">
                <a:moveTo>
                  <a:pt x="0" y="0"/>
                </a:moveTo>
                <a:lnTo>
                  <a:pt x="2792901" y="0"/>
                </a:lnTo>
                <a:lnTo>
                  <a:pt x="2792901" y="2370476"/>
                </a:lnTo>
                <a:lnTo>
                  <a:pt x="0" y="2370476"/>
                </a:lnTo>
                <a:lnTo>
                  <a:pt x="0" y="0"/>
                </a:lnTo>
                <a:close/>
              </a:path>
            </a:pathLst>
          </a:custGeom>
          <a:blipFill>
            <a:blip r:embed="rId10"/>
            <a:stretch>
              <a:fillRect l="0" t="0" r="0" b="0"/>
            </a:stretch>
          </a:blipFill>
        </p:spPr>
      </p:sp>
      <p:sp>
        <p:nvSpPr>
          <p:cNvPr name="Freeform 12" id="12"/>
          <p:cNvSpPr/>
          <p:nvPr/>
        </p:nvSpPr>
        <p:spPr>
          <a:xfrm flipH="false" flipV="false" rot="0">
            <a:off x="5073970" y="1900862"/>
            <a:ext cx="2296429" cy="2161194"/>
          </a:xfrm>
          <a:custGeom>
            <a:avLst/>
            <a:gdLst/>
            <a:ahLst/>
            <a:cxnLst/>
            <a:rect r="r" b="b" t="t" l="l"/>
            <a:pathLst>
              <a:path h="2161194" w="2296429">
                <a:moveTo>
                  <a:pt x="0" y="0"/>
                </a:moveTo>
                <a:lnTo>
                  <a:pt x="2296430" y="0"/>
                </a:lnTo>
                <a:lnTo>
                  <a:pt x="2296430" y="2161195"/>
                </a:lnTo>
                <a:lnTo>
                  <a:pt x="0" y="2161195"/>
                </a:lnTo>
                <a:lnTo>
                  <a:pt x="0" y="0"/>
                </a:lnTo>
                <a:close/>
              </a:path>
            </a:pathLst>
          </a:custGeom>
          <a:blipFill>
            <a:blip r:embed="rId11"/>
            <a:stretch>
              <a:fillRect l="-6040" t="0" r="0" b="0"/>
            </a:stretch>
          </a:blipFill>
        </p:spPr>
      </p:sp>
      <p:sp>
        <p:nvSpPr>
          <p:cNvPr name="Freeform 13" id="13"/>
          <p:cNvSpPr/>
          <p:nvPr/>
        </p:nvSpPr>
        <p:spPr>
          <a:xfrm flipH="false" flipV="false" rot="0">
            <a:off x="8699598" y="1864981"/>
            <a:ext cx="2581576" cy="2232957"/>
          </a:xfrm>
          <a:custGeom>
            <a:avLst/>
            <a:gdLst/>
            <a:ahLst/>
            <a:cxnLst/>
            <a:rect r="r" b="b" t="t" l="l"/>
            <a:pathLst>
              <a:path h="2232957" w="2581576">
                <a:moveTo>
                  <a:pt x="0" y="0"/>
                </a:moveTo>
                <a:lnTo>
                  <a:pt x="2581575" y="0"/>
                </a:lnTo>
                <a:lnTo>
                  <a:pt x="2581575" y="2232957"/>
                </a:lnTo>
                <a:lnTo>
                  <a:pt x="0" y="2232957"/>
                </a:lnTo>
                <a:lnTo>
                  <a:pt x="0" y="0"/>
                </a:lnTo>
                <a:close/>
              </a:path>
            </a:pathLst>
          </a:custGeom>
          <a:blipFill>
            <a:blip r:embed="rId12"/>
            <a:stretch>
              <a:fillRect l="-3965" t="-8026" r="0" b="0"/>
            </a:stretch>
          </a:blipFill>
        </p:spPr>
      </p:sp>
      <p:sp>
        <p:nvSpPr>
          <p:cNvPr name="Freeform 14" id="14"/>
          <p:cNvSpPr/>
          <p:nvPr/>
        </p:nvSpPr>
        <p:spPr>
          <a:xfrm flipH="false" flipV="false" rot="0">
            <a:off x="9568020" y="2405108"/>
            <a:ext cx="879415" cy="893113"/>
          </a:xfrm>
          <a:custGeom>
            <a:avLst/>
            <a:gdLst/>
            <a:ahLst/>
            <a:cxnLst/>
            <a:rect r="r" b="b" t="t" l="l"/>
            <a:pathLst>
              <a:path h="893113" w="879415">
                <a:moveTo>
                  <a:pt x="0" y="0"/>
                </a:moveTo>
                <a:lnTo>
                  <a:pt x="879415" y="0"/>
                </a:lnTo>
                <a:lnTo>
                  <a:pt x="879415" y="893113"/>
                </a:lnTo>
                <a:lnTo>
                  <a:pt x="0" y="893113"/>
                </a:lnTo>
                <a:lnTo>
                  <a:pt x="0" y="0"/>
                </a:lnTo>
                <a:close/>
              </a:path>
            </a:pathLst>
          </a:custGeom>
          <a:blipFill>
            <a:blip r:embed="rId13">
              <a:alphaModFix amt="61000"/>
            </a:blip>
            <a:stretch>
              <a:fillRect l="0" t="0" r="0" b="0"/>
            </a:stretch>
          </a:blipFill>
        </p:spPr>
      </p:sp>
      <p:grpSp>
        <p:nvGrpSpPr>
          <p:cNvPr name="Group 15" id="15"/>
          <p:cNvGrpSpPr/>
          <p:nvPr/>
        </p:nvGrpSpPr>
        <p:grpSpPr>
          <a:xfrm rot="0">
            <a:off x="12856488" y="2554699"/>
            <a:ext cx="4402812" cy="1487045"/>
            <a:chOff x="0" y="0"/>
            <a:chExt cx="5870417" cy="1982727"/>
          </a:xfrm>
        </p:grpSpPr>
        <p:sp>
          <p:nvSpPr>
            <p:cNvPr name="Freeform 16" id="16"/>
            <p:cNvSpPr/>
            <p:nvPr/>
          </p:nvSpPr>
          <p:spPr>
            <a:xfrm flipH="false" flipV="false" rot="0">
              <a:off x="0" y="0"/>
              <a:ext cx="4350199" cy="528441"/>
            </a:xfrm>
            <a:custGeom>
              <a:avLst/>
              <a:gdLst/>
              <a:ahLst/>
              <a:cxnLst/>
              <a:rect r="r" b="b" t="t" l="l"/>
              <a:pathLst>
                <a:path h="528441" w="4350199">
                  <a:moveTo>
                    <a:pt x="0" y="0"/>
                  </a:moveTo>
                  <a:lnTo>
                    <a:pt x="4350199" y="0"/>
                  </a:lnTo>
                  <a:lnTo>
                    <a:pt x="4350199" y="528441"/>
                  </a:lnTo>
                  <a:lnTo>
                    <a:pt x="0" y="528441"/>
                  </a:lnTo>
                  <a:lnTo>
                    <a:pt x="0" y="0"/>
                  </a:lnTo>
                  <a:close/>
                </a:path>
              </a:pathLst>
            </a:custGeom>
            <a:blipFill>
              <a:blip r:embed="rId14"/>
              <a:stretch>
                <a:fillRect l="0" t="0" r="0" b="0"/>
              </a:stretch>
            </a:blipFill>
          </p:spPr>
        </p:sp>
        <p:sp>
          <p:nvSpPr>
            <p:cNvPr name="Freeform 17" id="17"/>
            <p:cNvSpPr/>
            <p:nvPr/>
          </p:nvSpPr>
          <p:spPr>
            <a:xfrm flipH="false" flipV="false" rot="0">
              <a:off x="4068126" y="0"/>
              <a:ext cx="1802291" cy="488702"/>
            </a:xfrm>
            <a:custGeom>
              <a:avLst/>
              <a:gdLst/>
              <a:ahLst/>
              <a:cxnLst/>
              <a:rect r="r" b="b" t="t" l="l"/>
              <a:pathLst>
                <a:path h="488702" w="1802291">
                  <a:moveTo>
                    <a:pt x="0" y="0"/>
                  </a:moveTo>
                  <a:lnTo>
                    <a:pt x="1802291" y="0"/>
                  </a:lnTo>
                  <a:lnTo>
                    <a:pt x="1802291" y="488702"/>
                  </a:lnTo>
                  <a:lnTo>
                    <a:pt x="0" y="488702"/>
                  </a:lnTo>
                  <a:lnTo>
                    <a:pt x="0" y="0"/>
                  </a:lnTo>
                  <a:close/>
                </a:path>
              </a:pathLst>
            </a:custGeom>
            <a:blipFill>
              <a:blip r:embed="rId15"/>
              <a:stretch>
                <a:fillRect l="-5135" t="0" r="-5135" b="0"/>
              </a:stretch>
            </a:blipFill>
          </p:spPr>
        </p:sp>
        <p:sp>
          <p:nvSpPr>
            <p:cNvPr name="Freeform 18" id="18"/>
            <p:cNvSpPr/>
            <p:nvPr/>
          </p:nvSpPr>
          <p:spPr>
            <a:xfrm flipH="false" flipV="false" rot="0">
              <a:off x="23533" y="1024669"/>
              <a:ext cx="4350199" cy="469446"/>
            </a:xfrm>
            <a:custGeom>
              <a:avLst/>
              <a:gdLst/>
              <a:ahLst/>
              <a:cxnLst/>
              <a:rect r="r" b="b" t="t" l="l"/>
              <a:pathLst>
                <a:path h="469446" w="4350199">
                  <a:moveTo>
                    <a:pt x="0" y="0"/>
                  </a:moveTo>
                  <a:lnTo>
                    <a:pt x="4350199" y="0"/>
                  </a:lnTo>
                  <a:lnTo>
                    <a:pt x="4350199" y="469446"/>
                  </a:lnTo>
                  <a:lnTo>
                    <a:pt x="0" y="469446"/>
                  </a:lnTo>
                  <a:lnTo>
                    <a:pt x="0" y="0"/>
                  </a:lnTo>
                  <a:close/>
                </a:path>
              </a:pathLst>
            </a:custGeom>
            <a:blipFill>
              <a:blip r:embed="rId16"/>
              <a:stretch>
                <a:fillRect l="0" t="0" r="0" b="0"/>
              </a:stretch>
            </a:blipFill>
          </p:spPr>
        </p:sp>
        <p:sp>
          <p:nvSpPr>
            <p:cNvPr name="Freeform 19" id="19"/>
            <p:cNvSpPr/>
            <p:nvPr/>
          </p:nvSpPr>
          <p:spPr>
            <a:xfrm flipH="false" flipV="false" rot="0">
              <a:off x="23533" y="528441"/>
              <a:ext cx="4427884" cy="496228"/>
            </a:xfrm>
            <a:custGeom>
              <a:avLst/>
              <a:gdLst/>
              <a:ahLst/>
              <a:cxnLst/>
              <a:rect r="r" b="b" t="t" l="l"/>
              <a:pathLst>
                <a:path h="496228" w="4427884">
                  <a:moveTo>
                    <a:pt x="0" y="0"/>
                  </a:moveTo>
                  <a:lnTo>
                    <a:pt x="4427884" y="0"/>
                  </a:lnTo>
                  <a:lnTo>
                    <a:pt x="4427884" y="496228"/>
                  </a:lnTo>
                  <a:lnTo>
                    <a:pt x="0" y="496228"/>
                  </a:lnTo>
                  <a:lnTo>
                    <a:pt x="0" y="0"/>
                  </a:lnTo>
                  <a:close/>
                </a:path>
              </a:pathLst>
            </a:custGeom>
            <a:blipFill>
              <a:blip r:embed="rId17"/>
              <a:stretch>
                <a:fillRect l="0" t="0" r="0" b="0"/>
              </a:stretch>
            </a:blipFill>
          </p:spPr>
        </p:sp>
        <p:sp>
          <p:nvSpPr>
            <p:cNvPr name="Freeform 20" id="20"/>
            <p:cNvSpPr/>
            <p:nvPr/>
          </p:nvSpPr>
          <p:spPr>
            <a:xfrm flipH="false" flipV="false" rot="0">
              <a:off x="23533" y="1494115"/>
              <a:ext cx="4451417" cy="417617"/>
            </a:xfrm>
            <a:custGeom>
              <a:avLst/>
              <a:gdLst/>
              <a:ahLst/>
              <a:cxnLst/>
              <a:rect r="r" b="b" t="t" l="l"/>
              <a:pathLst>
                <a:path h="417617" w="4451417">
                  <a:moveTo>
                    <a:pt x="0" y="0"/>
                  </a:moveTo>
                  <a:lnTo>
                    <a:pt x="4451417" y="0"/>
                  </a:lnTo>
                  <a:lnTo>
                    <a:pt x="4451417" y="417617"/>
                  </a:lnTo>
                  <a:lnTo>
                    <a:pt x="0" y="417617"/>
                  </a:lnTo>
                  <a:lnTo>
                    <a:pt x="0" y="0"/>
                  </a:lnTo>
                  <a:close/>
                </a:path>
              </a:pathLst>
            </a:custGeom>
            <a:blipFill>
              <a:blip r:embed="rId18"/>
              <a:stretch>
                <a:fillRect l="0" t="0" r="0" b="0"/>
              </a:stretch>
            </a:blipFill>
          </p:spPr>
        </p:sp>
        <p:sp>
          <p:nvSpPr>
            <p:cNvPr name="Freeform 21" id="21"/>
            <p:cNvSpPr/>
            <p:nvPr/>
          </p:nvSpPr>
          <p:spPr>
            <a:xfrm flipH="false" flipV="false" rot="0">
              <a:off x="4253718" y="528441"/>
              <a:ext cx="1616699" cy="496228"/>
            </a:xfrm>
            <a:custGeom>
              <a:avLst/>
              <a:gdLst/>
              <a:ahLst/>
              <a:cxnLst/>
              <a:rect r="r" b="b" t="t" l="l"/>
              <a:pathLst>
                <a:path h="496228" w="1616699">
                  <a:moveTo>
                    <a:pt x="0" y="0"/>
                  </a:moveTo>
                  <a:lnTo>
                    <a:pt x="1616699" y="0"/>
                  </a:lnTo>
                  <a:lnTo>
                    <a:pt x="1616699" y="496228"/>
                  </a:lnTo>
                  <a:lnTo>
                    <a:pt x="0" y="496228"/>
                  </a:lnTo>
                  <a:lnTo>
                    <a:pt x="0" y="0"/>
                  </a:lnTo>
                  <a:close/>
                </a:path>
              </a:pathLst>
            </a:custGeom>
            <a:blipFill>
              <a:blip r:embed="rId19"/>
              <a:stretch>
                <a:fillRect l="-5632" t="0" r="-5632" b="0"/>
              </a:stretch>
            </a:blipFill>
          </p:spPr>
        </p:sp>
        <p:sp>
          <p:nvSpPr>
            <p:cNvPr name="Freeform 22" id="22"/>
            <p:cNvSpPr/>
            <p:nvPr/>
          </p:nvSpPr>
          <p:spPr>
            <a:xfrm flipH="false" flipV="false" rot="0">
              <a:off x="4451417" y="1494115"/>
              <a:ext cx="1317772" cy="488612"/>
            </a:xfrm>
            <a:custGeom>
              <a:avLst/>
              <a:gdLst/>
              <a:ahLst/>
              <a:cxnLst/>
              <a:rect r="r" b="b" t="t" l="l"/>
              <a:pathLst>
                <a:path h="488612" w="1317772">
                  <a:moveTo>
                    <a:pt x="0" y="0"/>
                  </a:moveTo>
                  <a:lnTo>
                    <a:pt x="1317772" y="0"/>
                  </a:lnTo>
                  <a:lnTo>
                    <a:pt x="1317772" y="488612"/>
                  </a:lnTo>
                  <a:lnTo>
                    <a:pt x="0" y="488612"/>
                  </a:lnTo>
                  <a:lnTo>
                    <a:pt x="0" y="0"/>
                  </a:lnTo>
                  <a:close/>
                </a:path>
              </a:pathLst>
            </a:custGeom>
            <a:blipFill>
              <a:blip r:embed="rId20"/>
              <a:stretch>
                <a:fillRect l="0" t="0" r="0" b="0"/>
              </a:stretch>
            </a:blipFill>
          </p:spPr>
        </p:sp>
        <p:sp>
          <p:nvSpPr>
            <p:cNvPr name="Freeform 23" id="23"/>
            <p:cNvSpPr/>
            <p:nvPr/>
          </p:nvSpPr>
          <p:spPr>
            <a:xfrm flipH="false" flipV="false" rot="0">
              <a:off x="4350199" y="1024669"/>
              <a:ext cx="812995" cy="488612"/>
            </a:xfrm>
            <a:custGeom>
              <a:avLst/>
              <a:gdLst/>
              <a:ahLst/>
              <a:cxnLst/>
              <a:rect r="r" b="b" t="t" l="l"/>
              <a:pathLst>
                <a:path h="488612" w="812995">
                  <a:moveTo>
                    <a:pt x="0" y="0"/>
                  </a:moveTo>
                  <a:lnTo>
                    <a:pt x="812995" y="0"/>
                  </a:lnTo>
                  <a:lnTo>
                    <a:pt x="812995" y="488612"/>
                  </a:lnTo>
                  <a:lnTo>
                    <a:pt x="0" y="488612"/>
                  </a:lnTo>
                  <a:lnTo>
                    <a:pt x="0" y="0"/>
                  </a:lnTo>
                  <a:close/>
                </a:path>
              </a:pathLst>
            </a:custGeom>
            <a:blipFill>
              <a:blip r:embed="rId20"/>
              <a:stretch>
                <a:fillRect l="0" t="0" r="-62088" b="0"/>
              </a:stretch>
            </a:blipFill>
          </p:spPr>
        </p:sp>
      </p:grpSp>
      <p:grpSp>
        <p:nvGrpSpPr>
          <p:cNvPr name="Group 24" id="24"/>
          <p:cNvGrpSpPr/>
          <p:nvPr/>
        </p:nvGrpSpPr>
        <p:grpSpPr>
          <a:xfrm rot="0">
            <a:off x="13602903" y="6127888"/>
            <a:ext cx="3946710" cy="3846941"/>
            <a:chOff x="0" y="0"/>
            <a:chExt cx="5262280" cy="5129255"/>
          </a:xfrm>
        </p:grpSpPr>
        <p:sp>
          <p:nvSpPr>
            <p:cNvPr name="Freeform 25" id="25"/>
            <p:cNvSpPr/>
            <p:nvPr/>
          </p:nvSpPr>
          <p:spPr>
            <a:xfrm flipH="false" flipV="false" rot="0">
              <a:off x="0" y="0"/>
              <a:ext cx="5262280" cy="3071856"/>
            </a:xfrm>
            <a:custGeom>
              <a:avLst/>
              <a:gdLst/>
              <a:ahLst/>
              <a:cxnLst/>
              <a:rect r="r" b="b" t="t" l="l"/>
              <a:pathLst>
                <a:path h="3071856" w="5262280">
                  <a:moveTo>
                    <a:pt x="0" y="0"/>
                  </a:moveTo>
                  <a:lnTo>
                    <a:pt x="5262280" y="0"/>
                  </a:lnTo>
                  <a:lnTo>
                    <a:pt x="5262280" y="3071856"/>
                  </a:lnTo>
                  <a:lnTo>
                    <a:pt x="0" y="3071856"/>
                  </a:lnTo>
                  <a:lnTo>
                    <a:pt x="0" y="0"/>
                  </a:lnTo>
                  <a:close/>
                </a:path>
              </a:pathLst>
            </a:custGeom>
            <a:blipFill>
              <a:blip r:embed="rId21"/>
              <a:stretch>
                <a:fillRect l="0" t="0" r="0" b="0"/>
              </a:stretch>
            </a:blipFill>
          </p:spPr>
        </p:sp>
        <p:sp>
          <p:nvSpPr>
            <p:cNvPr name="Freeform 26" id="26"/>
            <p:cNvSpPr/>
            <p:nvPr/>
          </p:nvSpPr>
          <p:spPr>
            <a:xfrm flipH="false" flipV="false" rot="0">
              <a:off x="231177" y="3320755"/>
              <a:ext cx="4902772" cy="653703"/>
            </a:xfrm>
            <a:custGeom>
              <a:avLst/>
              <a:gdLst/>
              <a:ahLst/>
              <a:cxnLst/>
              <a:rect r="r" b="b" t="t" l="l"/>
              <a:pathLst>
                <a:path h="653703" w="4902772">
                  <a:moveTo>
                    <a:pt x="0" y="0"/>
                  </a:moveTo>
                  <a:lnTo>
                    <a:pt x="4902772" y="0"/>
                  </a:lnTo>
                  <a:lnTo>
                    <a:pt x="4902772" y="653703"/>
                  </a:lnTo>
                  <a:lnTo>
                    <a:pt x="0" y="653703"/>
                  </a:lnTo>
                  <a:lnTo>
                    <a:pt x="0" y="0"/>
                  </a:lnTo>
                  <a:close/>
                </a:path>
              </a:pathLst>
            </a:custGeom>
            <a:blipFill>
              <a:blip r:embed="rId22"/>
              <a:stretch>
                <a:fillRect l="0" t="0" r="0" b="0"/>
              </a:stretch>
            </a:blipFill>
          </p:spPr>
        </p:sp>
        <p:sp>
          <p:nvSpPr>
            <p:cNvPr name="TextBox 27" id="27"/>
            <p:cNvSpPr txBox="true"/>
            <p:nvPr/>
          </p:nvSpPr>
          <p:spPr>
            <a:xfrm rot="0">
              <a:off x="1085455" y="4137632"/>
              <a:ext cx="2730972" cy="991623"/>
            </a:xfrm>
            <a:prstGeom prst="rect">
              <a:avLst/>
            </a:prstGeom>
          </p:spPr>
          <p:txBody>
            <a:bodyPr anchor="t" rtlCol="false" tIns="0" lIns="0" bIns="0" rIns="0">
              <a:spAutoFit/>
            </a:bodyPr>
            <a:lstStyle/>
            <a:p>
              <a:pPr algn="ctr">
                <a:lnSpc>
                  <a:spcPts val="2901"/>
                </a:lnSpc>
                <a:spcBef>
                  <a:spcPct val="0"/>
                </a:spcBef>
              </a:pPr>
              <a:r>
                <a:rPr lang="en-US" sz="2072">
                  <a:solidFill>
                    <a:srgbClr val="000000"/>
                  </a:solidFill>
                  <a:latin typeface="Codec Pro"/>
                  <a:ea typeface="Codec Pro"/>
                  <a:cs typeface="Codec Pro"/>
                  <a:sym typeface="Codec Pro"/>
                </a:rPr>
                <a:t>fade(0.3) ≈ 0.163</a:t>
              </a:r>
            </a:p>
            <a:p>
              <a:pPr algn="ctr">
                <a:lnSpc>
                  <a:spcPts val="2901"/>
                </a:lnSpc>
                <a:spcBef>
                  <a:spcPct val="0"/>
                </a:spcBef>
              </a:pPr>
              <a:r>
                <a:rPr lang="en-US" sz="2072">
                  <a:solidFill>
                    <a:srgbClr val="000000"/>
                  </a:solidFill>
                  <a:latin typeface="Codec Pro"/>
                  <a:ea typeface="Codec Pro"/>
                  <a:cs typeface="Codec Pro"/>
                  <a:sym typeface="Codec Pro"/>
                </a:rPr>
                <a:t>fade(0.7) ≈ 0.837</a:t>
              </a:r>
            </a:p>
          </p:txBody>
        </p:sp>
      </p:grpSp>
      <p:sp>
        <p:nvSpPr>
          <p:cNvPr name="Freeform 28" id="28"/>
          <p:cNvSpPr/>
          <p:nvPr/>
        </p:nvSpPr>
        <p:spPr>
          <a:xfrm flipH="false" flipV="false" rot="0">
            <a:off x="4601213" y="6216796"/>
            <a:ext cx="3838868" cy="2286287"/>
          </a:xfrm>
          <a:custGeom>
            <a:avLst/>
            <a:gdLst/>
            <a:ahLst/>
            <a:cxnLst/>
            <a:rect r="r" b="b" t="t" l="l"/>
            <a:pathLst>
              <a:path h="2286287" w="3838868">
                <a:moveTo>
                  <a:pt x="0" y="0"/>
                </a:moveTo>
                <a:lnTo>
                  <a:pt x="3838868" y="0"/>
                </a:lnTo>
                <a:lnTo>
                  <a:pt x="3838868" y="2286288"/>
                </a:lnTo>
                <a:lnTo>
                  <a:pt x="0" y="2286288"/>
                </a:lnTo>
                <a:lnTo>
                  <a:pt x="0" y="0"/>
                </a:lnTo>
                <a:close/>
              </a:path>
            </a:pathLst>
          </a:custGeom>
          <a:blipFill>
            <a:blip r:embed="rId23"/>
            <a:stretch>
              <a:fillRect l="-43078" t="0" r="0" b="0"/>
            </a:stretch>
          </a:blipFill>
        </p:spPr>
      </p:sp>
      <p:sp>
        <p:nvSpPr>
          <p:cNvPr name="Freeform 29" id="29"/>
          <p:cNvSpPr/>
          <p:nvPr/>
        </p:nvSpPr>
        <p:spPr>
          <a:xfrm flipH="false" flipV="false" rot="0">
            <a:off x="237871" y="6528915"/>
            <a:ext cx="4103825" cy="1662049"/>
          </a:xfrm>
          <a:custGeom>
            <a:avLst/>
            <a:gdLst/>
            <a:ahLst/>
            <a:cxnLst/>
            <a:rect r="r" b="b" t="t" l="l"/>
            <a:pathLst>
              <a:path h="1662049" w="4103825">
                <a:moveTo>
                  <a:pt x="0" y="0"/>
                </a:moveTo>
                <a:lnTo>
                  <a:pt x="4103825" y="0"/>
                </a:lnTo>
                <a:lnTo>
                  <a:pt x="4103825" y="1662050"/>
                </a:lnTo>
                <a:lnTo>
                  <a:pt x="0" y="1662050"/>
                </a:lnTo>
                <a:lnTo>
                  <a:pt x="0" y="0"/>
                </a:lnTo>
                <a:close/>
              </a:path>
            </a:pathLst>
          </a:custGeom>
          <a:blipFill>
            <a:blip r:embed="rId24"/>
            <a:stretch>
              <a:fillRect l="0" t="0" r="0" b="0"/>
            </a:stretch>
          </a:blipFill>
        </p:spPr>
      </p:sp>
      <p:sp>
        <p:nvSpPr>
          <p:cNvPr name="AutoShape 30" id="30"/>
          <p:cNvSpPr/>
          <p:nvPr/>
        </p:nvSpPr>
        <p:spPr>
          <a:xfrm>
            <a:off x="3936614" y="2488858"/>
            <a:ext cx="1329198" cy="0"/>
          </a:xfrm>
          <a:prstGeom prst="line">
            <a:avLst/>
          </a:prstGeom>
          <a:ln cap="rnd" w="95250">
            <a:solidFill>
              <a:srgbClr val="00689F"/>
            </a:solidFill>
            <a:prstDash val="sysDot"/>
            <a:headEnd type="none" len="sm" w="sm"/>
            <a:tailEnd type="triangle" len="med" w="lg"/>
          </a:ln>
        </p:spPr>
      </p:sp>
      <p:sp>
        <p:nvSpPr>
          <p:cNvPr name="AutoShape 31" id="31"/>
          <p:cNvSpPr/>
          <p:nvPr/>
        </p:nvSpPr>
        <p:spPr>
          <a:xfrm>
            <a:off x="7349462" y="3508497"/>
            <a:ext cx="1329198" cy="0"/>
          </a:xfrm>
          <a:prstGeom prst="line">
            <a:avLst/>
          </a:prstGeom>
          <a:ln cap="rnd" w="95250">
            <a:solidFill>
              <a:srgbClr val="00689F"/>
            </a:solidFill>
            <a:prstDash val="sysDot"/>
            <a:headEnd type="none" len="sm" w="sm"/>
            <a:tailEnd type="triangle" len="med" w="lg"/>
          </a:ln>
        </p:spPr>
      </p:sp>
      <p:sp>
        <p:nvSpPr>
          <p:cNvPr name="AutoShape 32" id="32"/>
          <p:cNvSpPr/>
          <p:nvPr/>
        </p:nvSpPr>
        <p:spPr>
          <a:xfrm>
            <a:off x="11092184" y="2129017"/>
            <a:ext cx="1638456" cy="290734"/>
          </a:xfrm>
          <a:prstGeom prst="line">
            <a:avLst/>
          </a:prstGeom>
          <a:ln cap="rnd" w="95250">
            <a:solidFill>
              <a:srgbClr val="00689F"/>
            </a:solidFill>
            <a:prstDash val="sysDot"/>
            <a:headEnd type="none" len="sm" w="sm"/>
            <a:tailEnd type="triangle" len="med" w="lg"/>
          </a:ln>
        </p:spPr>
      </p:sp>
      <p:sp>
        <p:nvSpPr>
          <p:cNvPr name="AutoShape 33" id="33"/>
          <p:cNvSpPr/>
          <p:nvPr/>
        </p:nvSpPr>
        <p:spPr>
          <a:xfrm>
            <a:off x="17124918" y="4087263"/>
            <a:ext cx="208" cy="2040625"/>
          </a:xfrm>
          <a:prstGeom prst="line">
            <a:avLst/>
          </a:prstGeom>
          <a:ln cap="rnd" w="95250">
            <a:solidFill>
              <a:srgbClr val="00689F"/>
            </a:solidFill>
            <a:prstDash val="sysDot"/>
            <a:headEnd type="none" len="sm" w="sm"/>
            <a:tailEnd type="triangle" len="med" w="lg"/>
          </a:ln>
        </p:spPr>
      </p:sp>
      <p:sp>
        <p:nvSpPr>
          <p:cNvPr name="AutoShape 34" id="34"/>
          <p:cNvSpPr/>
          <p:nvPr/>
        </p:nvSpPr>
        <p:spPr>
          <a:xfrm flipH="true">
            <a:off x="13061162" y="7205671"/>
            <a:ext cx="421126" cy="865333"/>
          </a:xfrm>
          <a:prstGeom prst="line">
            <a:avLst/>
          </a:prstGeom>
          <a:ln cap="rnd" w="95250">
            <a:solidFill>
              <a:srgbClr val="00689F"/>
            </a:solidFill>
            <a:prstDash val="sysDot"/>
            <a:headEnd type="none" len="sm" w="sm"/>
            <a:tailEnd type="triangle" len="med" w="lg"/>
          </a:ln>
        </p:spPr>
      </p:sp>
      <p:sp>
        <p:nvSpPr>
          <p:cNvPr name="AutoShape 35" id="35"/>
          <p:cNvSpPr/>
          <p:nvPr/>
        </p:nvSpPr>
        <p:spPr>
          <a:xfrm flipH="true">
            <a:off x="7587608" y="5966647"/>
            <a:ext cx="1285371" cy="48014"/>
          </a:xfrm>
          <a:prstGeom prst="line">
            <a:avLst/>
          </a:prstGeom>
          <a:ln cap="rnd" w="95250">
            <a:solidFill>
              <a:srgbClr val="00689F"/>
            </a:solidFill>
            <a:prstDash val="sysDot"/>
            <a:headEnd type="none" len="sm" w="sm"/>
            <a:tailEnd type="triangle" len="med" w="lg"/>
          </a:ln>
        </p:spPr>
      </p:sp>
      <p:sp>
        <p:nvSpPr>
          <p:cNvPr name="AutoShape 36" id="36"/>
          <p:cNvSpPr/>
          <p:nvPr/>
        </p:nvSpPr>
        <p:spPr>
          <a:xfrm flipH="true">
            <a:off x="3746688" y="6419561"/>
            <a:ext cx="1063680" cy="143024"/>
          </a:xfrm>
          <a:prstGeom prst="line">
            <a:avLst/>
          </a:prstGeom>
          <a:ln cap="rnd" w="95250">
            <a:solidFill>
              <a:srgbClr val="00689F"/>
            </a:solidFill>
            <a:prstDash val="sysDot"/>
            <a:headEnd type="none" len="sm" w="sm"/>
            <a:tailEnd type="triangle" len="med" w="lg"/>
          </a:ln>
        </p:spPr>
      </p:sp>
      <p:sp>
        <p:nvSpPr>
          <p:cNvPr name="Freeform 37" id="37"/>
          <p:cNvSpPr/>
          <p:nvPr/>
        </p:nvSpPr>
        <p:spPr>
          <a:xfrm flipH="false" flipV="false" rot="0">
            <a:off x="8928198" y="6014661"/>
            <a:ext cx="4132964" cy="2815582"/>
          </a:xfrm>
          <a:custGeom>
            <a:avLst/>
            <a:gdLst/>
            <a:ahLst/>
            <a:cxnLst/>
            <a:rect r="r" b="b" t="t" l="l"/>
            <a:pathLst>
              <a:path h="2815582" w="4132964">
                <a:moveTo>
                  <a:pt x="0" y="0"/>
                </a:moveTo>
                <a:lnTo>
                  <a:pt x="4132964" y="0"/>
                </a:lnTo>
                <a:lnTo>
                  <a:pt x="4132964" y="2815582"/>
                </a:lnTo>
                <a:lnTo>
                  <a:pt x="0" y="2815582"/>
                </a:lnTo>
                <a:lnTo>
                  <a:pt x="0" y="0"/>
                </a:lnTo>
                <a:close/>
              </a:path>
            </a:pathLst>
          </a:custGeom>
          <a:blipFill>
            <a:blip r:embed="rId25"/>
            <a:stretch>
              <a:fillRect l="0" t="0" r="0" b="0"/>
            </a:stretch>
          </a:blipFill>
        </p:spPr>
      </p:sp>
      <p:sp>
        <p:nvSpPr>
          <p:cNvPr name="Freeform 38" id="38"/>
          <p:cNvSpPr/>
          <p:nvPr/>
        </p:nvSpPr>
        <p:spPr>
          <a:xfrm flipH="false" flipV="false" rot="0">
            <a:off x="4570280" y="6259348"/>
            <a:ext cx="4129318" cy="2286917"/>
          </a:xfrm>
          <a:custGeom>
            <a:avLst/>
            <a:gdLst/>
            <a:ahLst/>
            <a:cxnLst/>
            <a:rect r="r" b="b" t="t" l="l"/>
            <a:pathLst>
              <a:path h="2286917" w="4129318">
                <a:moveTo>
                  <a:pt x="0" y="0"/>
                </a:moveTo>
                <a:lnTo>
                  <a:pt x="4129318" y="0"/>
                </a:lnTo>
                <a:lnTo>
                  <a:pt x="4129318" y="2286917"/>
                </a:lnTo>
                <a:lnTo>
                  <a:pt x="0" y="2286917"/>
                </a:lnTo>
                <a:lnTo>
                  <a:pt x="0" y="0"/>
                </a:lnTo>
                <a:close/>
              </a:path>
            </a:pathLst>
          </a:custGeom>
          <a:blipFill>
            <a:blip r:embed="rId26"/>
            <a:stretch>
              <a:fillRect l="0" t="0" r="0" b="0"/>
            </a:stretch>
          </a:blipFill>
        </p:spPr>
      </p:sp>
      <p:sp>
        <p:nvSpPr>
          <p:cNvPr name="Freeform 39" id="39"/>
          <p:cNvSpPr/>
          <p:nvPr/>
        </p:nvSpPr>
        <p:spPr>
          <a:xfrm flipH="false" flipV="false" rot="0">
            <a:off x="237871" y="6907814"/>
            <a:ext cx="4103809" cy="297857"/>
          </a:xfrm>
          <a:custGeom>
            <a:avLst/>
            <a:gdLst/>
            <a:ahLst/>
            <a:cxnLst/>
            <a:rect r="r" b="b" t="t" l="l"/>
            <a:pathLst>
              <a:path h="297857" w="4103809">
                <a:moveTo>
                  <a:pt x="0" y="0"/>
                </a:moveTo>
                <a:lnTo>
                  <a:pt x="4103809" y="0"/>
                </a:lnTo>
                <a:lnTo>
                  <a:pt x="4103809" y="297857"/>
                </a:lnTo>
                <a:lnTo>
                  <a:pt x="0" y="297857"/>
                </a:lnTo>
                <a:lnTo>
                  <a:pt x="0" y="0"/>
                </a:lnTo>
                <a:close/>
              </a:path>
            </a:pathLst>
          </a:custGeom>
          <a:blipFill>
            <a:blip r:embed="rId27"/>
            <a:stretch>
              <a:fillRect l="0" t="0" r="0" b="0"/>
            </a:stretch>
          </a:blipFill>
        </p:spPr>
      </p:sp>
      <p:sp>
        <p:nvSpPr>
          <p:cNvPr name="TextBox 40" id="40"/>
          <p:cNvSpPr txBox="true"/>
          <p:nvPr/>
        </p:nvSpPr>
        <p:spPr>
          <a:xfrm rot="0">
            <a:off x="9231397" y="8944931"/>
            <a:ext cx="3212411" cy="313369"/>
          </a:xfrm>
          <a:prstGeom prst="rect">
            <a:avLst/>
          </a:prstGeom>
        </p:spPr>
        <p:txBody>
          <a:bodyPr anchor="t" rtlCol="false" tIns="0" lIns="0" bIns="0" rIns="0">
            <a:spAutoFit/>
          </a:bodyPr>
          <a:lstStyle/>
          <a:p>
            <a:pPr algn="ctr">
              <a:lnSpc>
                <a:spcPts val="2397"/>
              </a:lnSpc>
              <a:spcBef>
                <a:spcPct val="0"/>
              </a:spcBef>
            </a:pPr>
            <a:r>
              <a:rPr lang="en-US" sz="1712">
                <a:solidFill>
                  <a:srgbClr val="00204B"/>
                </a:solidFill>
                <a:latin typeface="Codec Pro"/>
                <a:ea typeface="Codec Pro"/>
                <a:cs typeface="Codec Pro"/>
                <a:sym typeface="Codec Pro"/>
              </a:rPr>
              <a:t>Interpolate along x-direction</a:t>
            </a:r>
          </a:p>
        </p:txBody>
      </p:sp>
      <p:sp>
        <p:nvSpPr>
          <p:cNvPr name="TextBox 41" id="41"/>
          <p:cNvSpPr txBox="true"/>
          <p:nvPr/>
        </p:nvSpPr>
        <p:spPr>
          <a:xfrm rot="0">
            <a:off x="1423032" y="4417018"/>
            <a:ext cx="2730845" cy="585564"/>
          </a:xfrm>
          <a:prstGeom prst="rect">
            <a:avLst/>
          </a:prstGeom>
        </p:spPr>
        <p:txBody>
          <a:bodyPr anchor="t" rtlCol="false" tIns="0" lIns="0" bIns="0" rIns="0">
            <a:spAutoFit/>
          </a:bodyPr>
          <a:lstStyle/>
          <a:p>
            <a:pPr algn="ctr">
              <a:lnSpc>
                <a:spcPts val="2237"/>
              </a:lnSpc>
              <a:spcBef>
                <a:spcPct val="0"/>
              </a:spcBef>
            </a:pPr>
            <a:r>
              <a:rPr lang="en-US" sz="1598">
                <a:solidFill>
                  <a:srgbClr val="00204B"/>
                </a:solidFill>
                <a:latin typeface="Codec Pro"/>
                <a:ea typeface="Codec Pro"/>
                <a:cs typeface="Codec Pro"/>
                <a:sym typeface="Codec Pro"/>
              </a:rPr>
              <a:t>Gradient vectrors assigned to various corners</a:t>
            </a:r>
          </a:p>
        </p:txBody>
      </p:sp>
      <p:sp>
        <p:nvSpPr>
          <p:cNvPr name="TextBox 42" id="42"/>
          <p:cNvSpPr txBox="true"/>
          <p:nvPr/>
        </p:nvSpPr>
        <p:spPr>
          <a:xfrm rot="0">
            <a:off x="4856762" y="4192806"/>
            <a:ext cx="2730845" cy="865308"/>
          </a:xfrm>
          <a:prstGeom prst="rect">
            <a:avLst/>
          </a:prstGeom>
        </p:spPr>
        <p:txBody>
          <a:bodyPr anchor="t" rtlCol="false" tIns="0" lIns="0" bIns="0" rIns="0">
            <a:spAutoFit/>
          </a:bodyPr>
          <a:lstStyle/>
          <a:p>
            <a:pPr algn="ctr">
              <a:lnSpc>
                <a:spcPts val="2237"/>
              </a:lnSpc>
              <a:spcBef>
                <a:spcPct val="0"/>
              </a:spcBef>
            </a:pPr>
            <a:r>
              <a:rPr lang="en-US" sz="1598">
                <a:solidFill>
                  <a:srgbClr val="00204B"/>
                </a:solidFill>
                <a:latin typeface="Codec Pro"/>
                <a:ea typeface="Codec Pro"/>
                <a:cs typeface="Codec Pro"/>
                <a:sym typeface="Codec Pro"/>
              </a:rPr>
              <a:t>One cell chosen and gradient vectors randomly generated</a:t>
            </a:r>
          </a:p>
        </p:txBody>
      </p:sp>
      <p:sp>
        <p:nvSpPr>
          <p:cNvPr name="TextBox 43" id="43"/>
          <p:cNvSpPr txBox="true"/>
          <p:nvPr/>
        </p:nvSpPr>
        <p:spPr>
          <a:xfrm rot="0">
            <a:off x="8699598" y="4137274"/>
            <a:ext cx="2730845" cy="1145053"/>
          </a:xfrm>
          <a:prstGeom prst="rect">
            <a:avLst/>
          </a:prstGeom>
        </p:spPr>
        <p:txBody>
          <a:bodyPr anchor="t" rtlCol="false" tIns="0" lIns="0" bIns="0" rIns="0">
            <a:spAutoFit/>
          </a:bodyPr>
          <a:lstStyle/>
          <a:p>
            <a:pPr algn="ctr">
              <a:lnSpc>
                <a:spcPts val="2237"/>
              </a:lnSpc>
              <a:spcBef>
                <a:spcPct val="0"/>
              </a:spcBef>
            </a:pPr>
            <a:r>
              <a:rPr lang="en-US" sz="1598">
                <a:solidFill>
                  <a:srgbClr val="00204B"/>
                </a:solidFill>
                <a:latin typeface="Codec Pro"/>
                <a:ea typeface="Codec Pro"/>
                <a:cs typeface="Codec Pro"/>
                <a:sym typeface="Codec Pro"/>
              </a:rPr>
              <a:t>Diistance of each cell from different corners are measured and later used in dot product</a:t>
            </a:r>
          </a:p>
        </p:txBody>
      </p:sp>
      <p:sp>
        <p:nvSpPr>
          <p:cNvPr name="TextBox 44" id="44"/>
          <p:cNvSpPr txBox="true"/>
          <p:nvPr/>
        </p:nvSpPr>
        <p:spPr>
          <a:xfrm rot="0">
            <a:off x="13079554" y="1834187"/>
            <a:ext cx="4049412" cy="585564"/>
          </a:xfrm>
          <a:prstGeom prst="rect">
            <a:avLst/>
          </a:prstGeom>
        </p:spPr>
        <p:txBody>
          <a:bodyPr anchor="t" rtlCol="false" tIns="0" lIns="0" bIns="0" rIns="0">
            <a:spAutoFit/>
          </a:bodyPr>
          <a:lstStyle/>
          <a:p>
            <a:pPr algn="ctr">
              <a:lnSpc>
                <a:spcPts val="2237"/>
              </a:lnSpc>
              <a:spcBef>
                <a:spcPct val="0"/>
              </a:spcBef>
            </a:pPr>
            <a:r>
              <a:rPr lang="en-US" sz="1598">
                <a:solidFill>
                  <a:srgbClr val="00204B"/>
                </a:solidFill>
                <a:latin typeface="Codec Pro"/>
                <a:ea typeface="Codec Pro"/>
                <a:cs typeface="Codec Pro"/>
                <a:sym typeface="Codec Pro"/>
              </a:rPr>
              <a:t>Dot product computed gradient vector and pixel distance vector</a:t>
            </a:r>
          </a:p>
        </p:txBody>
      </p:sp>
      <p:sp>
        <p:nvSpPr>
          <p:cNvPr name="TextBox 45" id="45"/>
          <p:cNvSpPr txBox="true"/>
          <p:nvPr/>
        </p:nvSpPr>
        <p:spPr>
          <a:xfrm rot="0">
            <a:off x="5073970" y="8952481"/>
            <a:ext cx="2998331" cy="305819"/>
          </a:xfrm>
          <a:prstGeom prst="rect">
            <a:avLst/>
          </a:prstGeom>
        </p:spPr>
        <p:txBody>
          <a:bodyPr anchor="t" rtlCol="false" tIns="0" lIns="0" bIns="0" rIns="0">
            <a:spAutoFit/>
          </a:bodyPr>
          <a:lstStyle/>
          <a:p>
            <a:pPr algn="ctr">
              <a:lnSpc>
                <a:spcPts val="2237"/>
              </a:lnSpc>
              <a:spcBef>
                <a:spcPct val="0"/>
              </a:spcBef>
            </a:pPr>
            <a:r>
              <a:rPr lang="en-US" sz="1598">
                <a:solidFill>
                  <a:srgbClr val="00204B"/>
                </a:solidFill>
                <a:latin typeface="Codec Pro"/>
                <a:ea typeface="Codec Pro"/>
                <a:cs typeface="Codec Pro"/>
                <a:sym typeface="Codec Pro"/>
              </a:rPr>
              <a:t>Interpolate along y-direction</a:t>
            </a:r>
          </a:p>
        </p:txBody>
      </p:sp>
      <p:sp>
        <p:nvSpPr>
          <p:cNvPr name="TextBox 46" id="46"/>
          <p:cNvSpPr txBox="true"/>
          <p:nvPr/>
        </p:nvSpPr>
        <p:spPr>
          <a:xfrm rot="0">
            <a:off x="14184169" y="4869608"/>
            <a:ext cx="2784178" cy="1145053"/>
          </a:xfrm>
          <a:prstGeom prst="rect">
            <a:avLst/>
          </a:prstGeom>
        </p:spPr>
        <p:txBody>
          <a:bodyPr anchor="t" rtlCol="false" tIns="0" lIns="0" bIns="0" rIns="0">
            <a:spAutoFit/>
          </a:bodyPr>
          <a:lstStyle/>
          <a:p>
            <a:pPr algn="ctr">
              <a:lnSpc>
                <a:spcPts val="2237"/>
              </a:lnSpc>
              <a:spcBef>
                <a:spcPct val="0"/>
              </a:spcBef>
            </a:pPr>
            <a:r>
              <a:rPr lang="en-US" sz="1598">
                <a:solidFill>
                  <a:srgbClr val="00204B"/>
                </a:solidFill>
                <a:latin typeface="Codec Pro"/>
                <a:ea typeface="Codec Pro"/>
                <a:cs typeface="Codec Pro"/>
                <a:sym typeface="Codec Pro"/>
              </a:rPr>
              <a:t>Now these dot products are used along with fade function parameters</a:t>
            </a:r>
          </a:p>
          <a:p>
            <a:pPr algn="ctr">
              <a:lnSpc>
                <a:spcPts val="2237"/>
              </a:lnSpc>
              <a:spcBef>
                <a:spcPct val="0"/>
              </a:spcBef>
            </a:pPr>
            <a:r>
              <a:rPr lang="en-US" sz="1598">
                <a:solidFill>
                  <a:srgbClr val="00204B"/>
                </a:solidFill>
                <a:latin typeface="Codec Pro"/>
                <a:ea typeface="Codec Pro"/>
                <a:cs typeface="Codec Pro"/>
                <a:sym typeface="Codec Pro"/>
              </a:rPr>
              <a:t>For eg.-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794478" y="-90851"/>
            <a:ext cx="6172200" cy="4114800"/>
          </a:xfrm>
          <a:custGeom>
            <a:avLst/>
            <a:gdLst/>
            <a:ahLst/>
            <a:cxnLst/>
            <a:rect r="r" b="b" t="t" l="l"/>
            <a:pathLst>
              <a:path h="4114800" w="6172200">
                <a:moveTo>
                  <a:pt x="0" y="0"/>
                </a:moveTo>
                <a:lnTo>
                  <a:pt x="6172200" y="0"/>
                </a:lnTo>
                <a:lnTo>
                  <a:pt x="6172200" y="4114800"/>
                </a:lnTo>
                <a:lnTo>
                  <a:pt x="0" y="4114800"/>
                </a:lnTo>
                <a:lnTo>
                  <a:pt x="0" y="0"/>
                </a:lnTo>
                <a:close/>
              </a:path>
            </a:pathLst>
          </a:custGeom>
          <a:blipFill>
            <a:blip r:embed="rId2">
              <a:alphaModFix amt="4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81154" y="-299319"/>
            <a:ext cx="6775868" cy="4114800"/>
          </a:xfrm>
          <a:custGeom>
            <a:avLst/>
            <a:gdLst/>
            <a:ahLst/>
            <a:cxnLst/>
            <a:rect r="r" b="b" t="t" l="l"/>
            <a:pathLst>
              <a:path h="4114800" w="6775868">
                <a:moveTo>
                  <a:pt x="0" y="0"/>
                </a:moveTo>
                <a:lnTo>
                  <a:pt x="6775869" y="0"/>
                </a:lnTo>
                <a:lnTo>
                  <a:pt x="67758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469793" y="318213"/>
            <a:ext cx="8299344" cy="1009682"/>
            <a:chOff x="0" y="0"/>
            <a:chExt cx="11065792" cy="1346242"/>
          </a:xfrm>
        </p:grpSpPr>
        <p:sp>
          <p:nvSpPr>
            <p:cNvPr name="Freeform 5" id="5"/>
            <p:cNvSpPr/>
            <p:nvPr/>
          </p:nvSpPr>
          <p:spPr>
            <a:xfrm flipH="false" flipV="false" rot="0">
              <a:off x="0" y="0"/>
              <a:ext cx="10577618" cy="1346242"/>
            </a:xfrm>
            <a:custGeom>
              <a:avLst/>
              <a:gdLst/>
              <a:ahLst/>
              <a:cxnLst/>
              <a:rect r="r" b="b" t="t" l="l"/>
              <a:pathLst>
                <a:path h="1346242" w="10577618">
                  <a:moveTo>
                    <a:pt x="0" y="0"/>
                  </a:moveTo>
                  <a:lnTo>
                    <a:pt x="10577618" y="0"/>
                  </a:lnTo>
                  <a:lnTo>
                    <a:pt x="10577618" y="1346242"/>
                  </a:lnTo>
                  <a:lnTo>
                    <a:pt x="0" y="13462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5836963" y="209880"/>
              <a:ext cx="5228829" cy="840756"/>
            </a:xfrm>
            <a:prstGeom prst="rect">
              <a:avLst/>
            </a:prstGeom>
          </p:spPr>
          <p:txBody>
            <a:bodyPr anchor="t" rtlCol="false" tIns="0" lIns="0" bIns="0" rIns="0">
              <a:spAutoFit/>
            </a:bodyPr>
            <a:lstStyle/>
            <a:p>
              <a:pPr algn="l">
                <a:lnSpc>
                  <a:spcPts val="5206"/>
                </a:lnSpc>
                <a:spcBef>
                  <a:spcPct val="0"/>
                </a:spcBef>
              </a:pPr>
              <a:r>
                <a:rPr lang="en-US" sz="3718">
                  <a:solidFill>
                    <a:srgbClr val="FBFBFB"/>
                  </a:solidFill>
                  <a:latin typeface="Handelson Five"/>
                  <a:ea typeface="Handelson Five"/>
                  <a:cs typeface="Handelson Five"/>
                  <a:sym typeface="Handelson Five"/>
                </a:rPr>
                <a:t>PERLIN NOISE</a:t>
              </a:r>
            </a:p>
          </p:txBody>
        </p:sp>
        <p:grpSp>
          <p:nvGrpSpPr>
            <p:cNvPr name="Group 7" id="7"/>
            <p:cNvGrpSpPr/>
            <p:nvPr/>
          </p:nvGrpSpPr>
          <p:grpSpPr>
            <a:xfrm rot="0">
              <a:off x="9432261" y="207489"/>
              <a:ext cx="875783" cy="858406"/>
              <a:chOff x="0" y="0"/>
              <a:chExt cx="345988" cy="339123"/>
            </a:xfrm>
          </p:grpSpPr>
          <p:sp>
            <p:nvSpPr>
              <p:cNvPr name="Freeform 8" id="8"/>
              <p:cNvSpPr/>
              <p:nvPr/>
            </p:nvSpPr>
            <p:spPr>
              <a:xfrm flipH="false" flipV="false" rot="0">
                <a:off x="0" y="0"/>
                <a:ext cx="345988" cy="339123"/>
              </a:xfrm>
              <a:custGeom>
                <a:avLst/>
                <a:gdLst/>
                <a:ahLst/>
                <a:cxnLst/>
                <a:rect r="r" b="b" t="t" l="l"/>
                <a:pathLst>
                  <a:path h="339123" w="345988">
                    <a:moveTo>
                      <a:pt x="0" y="0"/>
                    </a:moveTo>
                    <a:lnTo>
                      <a:pt x="345988" y="0"/>
                    </a:lnTo>
                    <a:lnTo>
                      <a:pt x="345988" y="339123"/>
                    </a:lnTo>
                    <a:lnTo>
                      <a:pt x="0" y="339123"/>
                    </a:lnTo>
                    <a:close/>
                  </a:path>
                </a:pathLst>
              </a:custGeom>
              <a:solidFill>
                <a:srgbClr val="00204B"/>
              </a:solidFill>
            </p:spPr>
          </p:sp>
          <p:sp>
            <p:nvSpPr>
              <p:cNvPr name="TextBox 9" id="9"/>
              <p:cNvSpPr txBox="true"/>
              <p:nvPr/>
            </p:nvSpPr>
            <p:spPr>
              <a:xfrm>
                <a:off x="0" y="-76200"/>
                <a:ext cx="345988" cy="415323"/>
              </a:xfrm>
              <a:prstGeom prst="rect">
                <a:avLst/>
              </a:prstGeom>
            </p:spPr>
            <p:txBody>
              <a:bodyPr anchor="ctr" rtlCol="false" tIns="25400" lIns="25400" bIns="25400" rIns="25400"/>
              <a:lstStyle/>
              <a:p>
                <a:pPr algn="ctr">
                  <a:lnSpc>
                    <a:spcPts val="2868"/>
                  </a:lnSpc>
                </a:pPr>
              </a:p>
            </p:txBody>
          </p:sp>
        </p:grpSp>
        <p:sp>
          <p:nvSpPr>
            <p:cNvPr name="Freeform 10" id="10"/>
            <p:cNvSpPr/>
            <p:nvPr/>
          </p:nvSpPr>
          <p:spPr>
            <a:xfrm flipH="false" flipV="false" rot="0">
              <a:off x="9393080" y="196048"/>
              <a:ext cx="954147" cy="954147"/>
            </a:xfrm>
            <a:custGeom>
              <a:avLst/>
              <a:gdLst/>
              <a:ahLst/>
              <a:cxnLst/>
              <a:rect r="r" b="b" t="t" l="l"/>
              <a:pathLst>
                <a:path h="954147" w="954147">
                  <a:moveTo>
                    <a:pt x="0" y="0"/>
                  </a:moveTo>
                  <a:lnTo>
                    <a:pt x="954147" y="0"/>
                  </a:lnTo>
                  <a:lnTo>
                    <a:pt x="954147" y="954147"/>
                  </a:lnTo>
                  <a:lnTo>
                    <a:pt x="0" y="9541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1" id="11"/>
          <p:cNvSpPr/>
          <p:nvPr/>
        </p:nvSpPr>
        <p:spPr>
          <a:xfrm flipH="false" flipV="false" rot="0">
            <a:off x="82067" y="5218399"/>
            <a:ext cx="6208561" cy="3492315"/>
          </a:xfrm>
          <a:custGeom>
            <a:avLst/>
            <a:gdLst/>
            <a:ahLst/>
            <a:cxnLst/>
            <a:rect r="r" b="b" t="t" l="l"/>
            <a:pathLst>
              <a:path h="3492315" w="6208561">
                <a:moveTo>
                  <a:pt x="0" y="0"/>
                </a:moveTo>
                <a:lnTo>
                  <a:pt x="6208560" y="0"/>
                </a:lnTo>
                <a:lnTo>
                  <a:pt x="6208560" y="3492315"/>
                </a:lnTo>
                <a:lnTo>
                  <a:pt x="0" y="3492315"/>
                </a:lnTo>
                <a:lnTo>
                  <a:pt x="0" y="0"/>
                </a:lnTo>
                <a:close/>
              </a:path>
            </a:pathLst>
          </a:custGeom>
          <a:blipFill>
            <a:blip r:embed="rId10"/>
            <a:stretch>
              <a:fillRect l="0" t="0" r="0" b="0"/>
            </a:stretch>
          </a:blipFill>
        </p:spPr>
      </p:sp>
      <p:grpSp>
        <p:nvGrpSpPr>
          <p:cNvPr name="Group 12" id="12"/>
          <p:cNvGrpSpPr/>
          <p:nvPr/>
        </p:nvGrpSpPr>
        <p:grpSpPr>
          <a:xfrm rot="0">
            <a:off x="1028700" y="2025448"/>
            <a:ext cx="4546493" cy="3176951"/>
            <a:chOff x="0" y="0"/>
            <a:chExt cx="6061991" cy="4235934"/>
          </a:xfrm>
        </p:grpSpPr>
        <p:grpSp>
          <p:nvGrpSpPr>
            <p:cNvPr name="Group 13" id="13"/>
            <p:cNvGrpSpPr/>
            <p:nvPr/>
          </p:nvGrpSpPr>
          <p:grpSpPr>
            <a:xfrm rot="0">
              <a:off x="0" y="0"/>
              <a:ext cx="6061991" cy="4235934"/>
              <a:chOff x="0" y="0"/>
              <a:chExt cx="1197430" cy="836728"/>
            </a:xfrm>
          </p:grpSpPr>
          <p:sp>
            <p:nvSpPr>
              <p:cNvPr name="Freeform 14" id="14"/>
              <p:cNvSpPr/>
              <p:nvPr/>
            </p:nvSpPr>
            <p:spPr>
              <a:xfrm flipH="false" flipV="false" rot="0">
                <a:off x="0" y="0"/>
                <a:ext cx="1197430" cy="836728"/>
              </a:xfrm>
              <a:custGeom>
                <a:avLst/>
                <a:gdLst/>
                <a:ahLst/>
                <a:cxnLst/>
                <a:rect r="r" b="b" t="t" l="l"/>
                <a:pathLst>
                  <a:path h="836728" w="1197430">
                    <a:moveTo>
                      <a:pt x="76627" y="0"/>
                    </a:moveTo>
                    <a:lnTo>
                      <a:pt x="1120803" y="0"/>
                    </a:lnTo>
                    <a:cubicBezTo>
                      <a:pt x="1163123" y="0"/>
                      <a:pt x="1197430" y="34307"/>
                      <a:pt x="1197430" y="76627"/>
                    </a:cubicBezTo>
                    <a:lnTo>
                      <a:pt x="1197430" y="760100"/>
                    </a:lnTo>
                    <a:cubicBezTo>
                      <a:pt x="1197430" y="802420"/>
                      <a:pt x="1163123" y="836728"/>
                      <a:pt x="1120803" y="836728"/>
                    </a:cubicBezTo>
                    <a:lnTo>
                      <a:pt x="76627" y="836728"/>
                    </a:lnTo>
                    <a:cubicBezTo>
                      <a:pt x="34307" y="836728"/>
                      <a:pt x="0" y="802420"/>
                      <a:pt x="0" y="760100"/>
                    </a:cubicBezTo>
                    <a:lnTo>
                      <a:pt x="0" y="76627"/>
                    </a:lnTo>
                    <a:cubicBezTo>
                      <a:pt x="0" y="34307"/>
                      <a:pt x="34307" y="0"/>
                      <a:pt x="76627" y="0"/>
                    </a:cubicBezTo>
                    <a:close/>
                  </a:path>
                </a:pathLst>
              </a:custGeom>
              <a:solidFill>
                <a:srgbClr val="000000">
                  <a:alpha val="0"/>
                </a:srgbClr>
              </a:solidFill>
              <a:ln w="66675" cap="rnd">
                <a:solidFill>
                  <a:srgbClr val="00689F"/>
                </a:solidFill>
                <a:prstDash val="dash"/>
                <a:round/>
              </a:ln>
            </p:spPr>
          </p:sp>
          <p:sp>
            <p:nvSpPr>
              <p:cNvPr name="TextBox 15" id="15"/>
              <p:cNvSpPr txBox="true"/>
              <p:nvPr/>
            </p:nvSpPr>
            <p:spPr>
              <a:xfrm>
                <a:off x="0" y="-76200"/>
                <a:ext cx="1197430" cy="912928"/>
              </a:xfrm>
              <a:prstGeom prst="rect">
                <a:avLst/>
              </a:prstGeom>
            </p:spPr>
            <p:txBody>
              <a:bodyPr anchor="ctr" rtlCol="false" tIns="50800" lIns="50800" bIns="50800" rIns="50800"/>
              <a:lstStyle/>
              <a:p>
                <a:pPr algn="ctr">
                  <a:lnSpc>
                    <a:spcPts val="2868"/>
                  </a:lnSpc>
                </a:pPr>
              </a:p>
            </p:txBody>
          </p:sp>
        </p:grpSp>
        <p:sp>
          <p:nvSpPr>
            <p:cNvPr name="TextBox 16" id="16"/>
            <p:cNvSpPr txBox="true"/>
            <p:nvPr/>
          </p:nvSpPr>
          <p:spPr>
            <a:xfrm rot="0">
              <a:off x="50015" y="117216"/>
              <a:ext cx="5961960" cy="3941728"/>
            </a:xfrm>
            <a:prstGeom prst="rect">
              <a:avLst/>
            </a:prstGeom>
          </p:spPr>
          <p:txBody>
            <a:bodyPr anchor="t" rtlCol="false" tIns="0" lIns="0" bIns="0" rIns="0">
              <a:spAutoFit/>
            </a:bodyPr>
            <a:lstStyle/>
            <a:p>
              <a:pPr algn="l">
                <a:lnSpc>
                  <a:spcPts val="3345"/>
                </a:lnSpc>
              </a:pPr>
              <a:r>
                <a:rPr lang="en-US" sz="2389" b="true">
                  <a:solidFill>
                    <a:srgbClr val="204A87"/>
                  </a:solidFill>
                  <a:latin typeface="Codec Pro Bold"/>
                  <a:ea typeface="Codec Pro Bold"/>
                  <a:cs typeface="Codec Pro Bold"/>
                  <a:sym typeface="Codec Pro Bold"/>
                </a:rPr>
                <a:t>     KEY FEATURES</a:t>
              </a:r>
            </a:p>
            <a:p>
              <a:pPr algn="l" marL="515847" indent="-257924" lvl="1">
                <a:lnSpc>
                  <a:spcPts val="3345"/>
                </a:lnSpc>
                <a:buFont typeface="Arial"/>
                <a:buChar char="•"/>
              </a:pPr>
              <a:r>
                <a:rPr lang="en-US" b="true" sz="2389">
                  <a:solidFill>
                    <a:srgbClr val="204A87"/>
                  </a:solidFill>
                  <a:latin typeface="Codec Pro Bold"/>
                  <a:ea typeface="Codec Pro Bold"/>
                  <a:cs typeface="Codec Pro Bold"/>
                  <a:sym typeface="Codec Pro Bold"/>
                </a:rPr>
                <a:t>Smooth, contin</a:t>
              </a:r>
              <a:r>
                <a:rPr lang="en-US" b="true" sz="2389">
                  <a:solidFill>
                    <a:srgbClr val="204A87"/>
                  </a:solidFill>
                  <a:latin typeface="Codec Pro Bold"/>
                  <a:ea typeface="Codec Pro Bold"/>
                  <a:cs typeface="Codec Pro Bold"/>
                  <a:sym typeface="Codec Pro Bold"/>
                </a:rPr>
                <a:t>uous gradient noise.</a:t>
              </a:r>
            </a:p>
            <a:p>
              <a:pPr algn="l" marL="515847" indent="-257924" lvl="1">
                <a:lnSpc>
                  <a:spcPts val="3345"/>
                </a:lnSpc>
                <a:buFont typeface="Arial"/>
                <a:buChar char="•"/>
              </a:pPr>
              <a:r>
                <a:rPr lang="en-US" b="true" sz="2389">
                  <a:solidFill>
                    <a:srgbClr val="204A87"/>
                  </a:solidFill>
                  <a:latin typeface="Codec Pro Bold"/>
                  <a:ea typeface="Codec Pro Bold"/>
                  <a:cs typeface="Codec Pro Bold"/>
                  <a:sym typeface="Codec Pro Bold"/>
                </a:rPr>
                <a:t>Smooth and organic appearance that mimics natural textures and patterns</a:t>
              </a:r>
            </a:p>
          </p:txBody>
        </p:sp>
      </p:grpSp>
      <p:grpSp>
        <p:nvGrpSpPr>
          <p:cNvPr name="Group 17" id="17"/>
          <p:cNvGrpSpPr/>
          <p:nvPr/>
        </p:nvGrpSpPr>
        <p:grpSpPr>
          <a:xfrm rot="0">
            <a:off x="6870753" y="5266396"/>
            <a:ext cx="4546493" cy="3444318"/>
            <a:chOff x="0" y="0"/>
            <a:chExt cx="6061991" cy="4592424"/>
          </a:xfrm>
        </p:grpSpPr>
        <p:grpSp>
          <p:nvGrpSpPr>
            <p:cNvPr name="Group 18" id="18"/>
            <p:cNvGrpSpPr/>
            <p:nvPr/>
          </p:nvGrpSpPr>
          <p:grpSpPr>
            <a:xfrm rot="0">
              <a:off x="0" y="0"/>
              <a:ext cx="6061991" cy="4235934"/>
              <a:chOff x="0" y="0"/>
              <a:chExt cx="1197430" cy="836728"/>
            </a:xfrm>
          </p:grpSpPr>
          <p:sp>
            <p:nvSpPr>
              <p:cNvPr name="Freeform 19" id="19"/>
              <p:cNvSpPr/>
              <p:nvPr/>
            </p:nvSpPr>
            <p:spPr>
              <a:xfrm flipH="false" flipV="false" rot="0">
                <a:off x="0" y="0"/>
                <a:ext cx="1197430" cy="836728"/>
              </a:xfrm>
              <a:custGeom>
                <a:avLst/>
                <a:gdLst/>
                <a:ahLst/>
                <a:cxnLst/>
                <a:rect r="r" b="b" t="t" l="l"/>
                <a:pathLst>
                  <a:path h="836728" w="1197430">
                    <a:moveTo>
                      <a:pt x="76627" y="0"/>
                    </a:moveTo>
                    <a:lnTo>
                      <a:pt x="1120803" y="0"/>
                    </a:lnTo>
                    <a:cubicBezTo>
                      <a:pt x="1163123" y="0"/>
                      <a:pt x="1197430" y="34307"/>
                      <a:pt x="1197430" y="76627"/>
                    </a:cubicBezTo>
                    <a:lnTo>
                      <a:pt x="1197430" y="760100"/>
                    </a:lnTo>
                    <a:cubicBezTo>
                      <a:pt x="1197430" y="802420"/>
                      <a:pt x="1163123" y="836728"/>
                      <a:pt x="1120803" y="836728"/>
                    </a:cubicBezTo>
                    <a:lnTo>
                      <a:pt x="76627" y="836728"/>
                    </a:lnTo>
                    <a:cubicBezTo>
                      <a:pt x="34307" y="836728"/>
                      <a:pt x="0" y="802420"/>
                      <a:pt x="0" y="760100"/>
                    </a:cubicBezTo>
                    <a:lnTo>
                      <a:pt x="0" y="76627"/>
                    </a:lnTo>
                    <a:cubicBezTo>
                      <a:pt x="0" y="34307"/>
                      <a:pt x="34307" y="0"/>
                      <a:pt x="76627" y="0"/>
                    </a:cubicBezTo>
                    <a:close/>
                  </a:path>
                </a:pathLst>
              </a:custGeom>
              <a:solidFill>
                <a:srgbClr val="000000">
                  <a:alpha val="0"/>
                </a:srgbClr>
              </a:solidFill>
              <a:ln w="66675" cap="rnd">
                <a:solidFill>
                  <a:srgbClr val="00689F"/>
                </a:solidFill>
                <a:prstDash val="dash"/>
                <a:round/>
              </a:ln>
            </p:spPr>
          </p:sp>
          <p:sp>
            <p:nvSpPr>
              <p:cNvPr name="TextBox 20" id="20"/>
              <p:cNvSpPr txBox="true"/>
              <p:nvPr/>
            </p:nvSpPr>
            <p:spPr>
              <a:xfrm>
                <a:off x="0" y="-76200"/>
                <a:ext cx="1197430" cy="912928"/>
              </a:xfrm>
              <a:prstGeom prst="rect">
                <a:avLst/>
              </a:prstGeom>
            </p:spPr>
            <p:txBody>
              <a:bodyPr anchor="ctr" rtlCol="false" tIns="50800" lIns="50800" bIns="50800" rIns="50800"/>
              <a:lstStyle/>
              <a:p>
                <a:pPr algn="ctr">
                  <a:lnSpc>
                    <a:spcPts val="2868"/>
                  </a:lnSpc>
                </a:pPr>
              </a:p>
            </p:txBody>
          </p:sp>
        </p:grpSp>
        <p:sp>
          <p:nvSpPr>
            <p:cNvPr name="TextBox 21" id="21"/>
            <p:cNvSpPr txBox="true"/>
            <p:nvPr/>
          </p:nvSpPr>
          <p:spPr>
            <a:xfrm rot="0">
              <a:off x="100030" y="117216"/>
              <a:ext cx="5961960" cy="4475208"/>
            </a:xfrm>
            <a:prstGeom prst="rect">
              <a:avLst/>
            </a:prstGeom>
          </p:spPr>
          <p:txBody>
            <a:bodyPr anchor="t" rtlCol="false" tIns="0" lIns="0" bIns="0" rIns="0">
              <a:spAutoFit/>
            </a:bodyPr>
            <a:lstStyle/>
            <a:p>
              <a:pPr algn="l">
                <a:lnSpc>
                  <a:spcPts val="3345"/>
                </a:lnSpc>
              </a:pPr>
              <a:r>
                <a:rPr lang="en-US" sz="2389" b="true">
                  <a:solidFill>
                    <a:srgbClr val="204A87"/>
                  </a:solidFill>
                  <a:latin typeface="Codec Pro Bold"/>
                  <a:ea typeface="Codec Pro Bold"/>
                  <a:cs typeface="Codec Pro Bold"/>
                  <a:sym typeface="Codec Pro Bold"/>
                </a:rPr>
                <a:t>      APPLICATIONS</a:t>
              </a:r>
            </a:p>
            <a:p>
              <a:pPr algn="l" marL="515848" indent="-257924" lvl="1">
                <a:lnSpc>
                  <a:spcPts val="3345"/>
                </a:lnSpc>
                <a:buFont typeface="Arial"/>
                <a:buChar char="•"/>
              </a:pPr>
              <a:r>
                <a:rPr lang="en-US" b="true" sz="2389">
                  <a:solidFill>
                    <a:srgbClr val="204A87"/>
                  </a:solidFill>
                  <a:latin typeface="Codec Pro Bold"/>
                  <a:ea typeface="Codec Pro Bold"/>
                  <a:cs typeface="Codec Pro Bold"/>
                  <a:sym typeface="Codec Pro Bold"/>
                </a:rPr>
                <a:t>Terrain generation (mountains, clouds, water).</a:t>
              </a:r>
            </a:p>
            <a:p>
              <a:pPr algn="l" marL="515848" indent="-257924" lvl="1">
                <a:lnSpc>
                  <a:spcPts val="3345"/>
                </a:lnSpc>
                <a:buFont typeface="Arial"/>
                <a:buChar char="•"/>
              </a:pPr>
              <a:r>
                <a:rPr lang="en-US" b="true" sz="2389">
                  <a:solidFill>
                    <a:srgbClr val="204A87"/>
                  </a:solidFill>
                  <a:latin typeface="Codec Pro Bold"/>
                  <a:ea typeface="Codec Pro Bold"/>
                  <a:cs typeface="Codec Pro Bold"/>
                  <a:sym typeface="Codec Pro Bold"/>
                </a:rPr>
                <a:t>Texture generation (wood, marble).</a:t>
              </a:r>
            </a:p>
            <a:p>
              <a:pPr algn="l" marL="515848" indent="-257924" lvl="1">
                <a:lnSpc>
                  <a:spcPts val="3345"/>
                </a:lnSpc>
                <a:buFont typeface="Arial"/>
                <a:buChar char="•"/>
              </a:pPr>
              <a:r>
                <a:rPr lang="en-US" b="true" sz="2389">
                  <a:solidFill>
                    <a:srgbClr val="204A87"/>
                  </a:solidFill>
                  <a:latin typeface="Codec Pro Bold"/>
                  <a:ea typeface="Codec Pro Bold"/>
                  <a:cs typeface="Codec Pro Bold"/>
                  <a:sym typeface="Codec Pro Bold"/>
                </a:rPr>
                <a:t>Example: Rolling hills or cloud formations.</a:t>
              </a:r>
            </a:p>
            <a:p>
              <a:pPr algn="l">
                <a:lnSpc>
                  <a:spcPts val="3345"/>
                </a:lnSpc>
              </a:pPr>
            </a:p>
          </p:txBody>
        </p:sp>
      </p:grpSp>
      <p:sp>
        <p:nvSpPr>
          <p:cNvPr name="Freeform 22" id="22"/>
          <p:cNvSpPr/>
          <p:nvPr/>
        </p:nvSpPr>
        <p:spPr>
          <a:xfrm flipH="false" flipV="false" rot="0">
            <a:off x="13042411" y="5218399"/>
            <a:ext cx="4044235" cy="1561871"/>
          </a:xfrm>
          <a:custGeom>
            <a:avLst/>
            <a:gdLst/>
            <a:ahLst/>
            <a:cxnLst/>
            <a:rect r="r" b="b" t="t" l="l"/>
            <a:pathLst>
              <a:path h="1561871" w="4044235">
                <a:moveTo>
                  <a:pt x="0" y="0"/>
                </a:moveTo>
                <a:lnTo>
                  <a:pt x="4044235" y="0"/>
                </a:lnTo>
                <a:lnTo>
                  <a:pt x="4044235" y="1561871"/>
                </a:lnTo>
                <a:lnTo>
                  <a:pt x="0" y="1561871"/>
                </a:lnTo>
                <a:lnTo>
                  <a:pt x="0" y="0"/>
                </a:lnTo>
                <a:close/>
              </a:path>
            </a:pathLst>
          </a:custGeom>
          <a:blipFill>
            <a:blip r:embed="rId11"/>
            <a:stretch>
              <a:fillRect l="0" t="-29542" r="0" b="-129392"/>
            </a:stretch>
          </a:blipFill>
        </p:spPr>
      </p:sp>
      <p:grpSp>
        <p:nvGrpSpPr>
          <p:cNvPr name="Group 23" id="23"/>
          <p:cNvGrpSpPr/>
          <p:nvPr/>
        </p:nvGrpSpPr>
        <p:grpSpPr>
          <a:xfrm rot="0">
            <a:off x="12920012" y="1758081"/>
            <a:ext cx="4546493" cy="3176951"/>
            <a:chOff x="0" y="0"/>
            <a:chExt cx="1197430" cy="836728"/>
          </a:xfrm>
        </p:grpSpPr>
        <p:sp>
          <p:nvSpPr>
            <p:cNvPr name="Freeform 24" id="24"/>
            <p:cNvSpPr/>
            <p:nvPr/>
          </p:nvSpPr>
          <p:spPr>
            <a:xfrm flipH="false" flipV="false" rot="0">
              <a:off x="0" y="0"/>
              <a:ext cx="1197430" cy="836728"/>
            </a:xfrm>
            <a:custGeom>
              <a:avLst/>
              <a:gdLst/>
              <a:ahLst/>
              <a:cxnLst/>
              <a:rect r="r" b="b" t="t" l="l"/>
              <a:pathLst>
                <a:path h="836728" w="1197430">
                  <a:moveTo>
                    <a:pt x="76627" y="0"/>
                  </a:moveTo>
                  <a:lnTo>
                    <a:pt x="1120803" y="0"/>
                  </a:lnTo>
                  <a:cubicBezTo>
                    <a:pt x="1163123" y="0"/>
                    <a:pt x="1197430" y="34307"/>
                    <a:pt x="1197430" y="76627"/>
                  </a:cubicBezTo>
                  <a:lnTo>
                    <a:pt x="1197430" y="760100"/>
                  </a:lnTo>
                  <a:cubicBezTo>
                    <a:pt x="1197430" y="802420"/>
                    <a:pt x="1163123" y="836728"/>
                    <a:pt x="1120803" y="836728"/>
                  </a:cubicBezTo>
                  <a:lnTo>
                    <a:pt x="76627" y="836728"/>
                  </a:lnTo>
                  <a:cubicBezTo>
                    <a:pt x="34307" y="836728"/>
                    <a:pt x="0" y="802420"/>
                    <a:pt x="0" y="760100"/>
                  </a:cubicBezTo>
                  <a:lnTo>
                    <a:pt x="0" y="76627"/>
                  </a:lnTo>
                  <a:cubicBezTo>
                    <a:pt x="0" y="34307"/>
                    <a:pt x="34307" y="0"/>
                    <a:pt x="76627" y="0"/>
                  </a:cubicBezTo>
                  <a:close/>
                </a:path>
              </a:pathLst>
            </a:custGeom>
            <a:solidFill>
              <a:srgbClr val="000000">
                <a:alpha val="0"/>
              </a:srgbClr>
            </a:solidFill>
            <a:ln w="66675" cap="rnd">
              <a:solidFill>
                <a:srgbClr val="00689F"/>
              </a:solidFill>
              <a:prstDash val="dash"/>
              <a:round/>
            </a:ln>
          </p:spPr>
        </p:sp>
        <p:sp>
          <p:nvSpPr>
            <p:cNvPr name="TextBox 25" id="25"/>
            <p:cNvSpPr txBox="true"/>
            <p:nvPr/>
          </p:nvSpPr>
          <p:spPr>
            <a:xfrm>
              <a:off x="0" y="-76200"/>
              <a:ext cx="1197430" cy="912928"/>
            </a:xfrm>
            <a:prstGeom prst="rect">
              <a:avLst/>
            </a:prstGeom>
          </p:spPr>
          <p:txBody>
            <a:bodyPr anchor="ctr" rtlCol="false" tIns="50800" lIns="50800" bIns="50800" rIns="50800"/>
            <a:lstStyle/>
            <a:p>
              <a:pPr algn="ctr">
                <a:lnSpc>
                  <a:spcPts val="2868"/>
                </a:lnSpc>
              </a:pPr>
            </a:p>
          </p:txBody>
        </p:sp>
      </p:grpSp>
      <p:sp>
        <p:nvSpPr>
          <p:cNvPr name="TextBox 26" id="26"/>
          <p:cNvSpPr txBox="true"/>
          <p:nvPr/>
        </p:nvSpPr>
        <p:spPr>
          <a:xfrm rot="0">
            <a:off x="12995035" y="1824561"/>
            <a:ext cx="4471470" cy="3377837"/>
          </a:xfrm>
          <a:prstGeom prst="rect">
            <a:avLst/>
          </a:prstGeom>
        </p:spPr>
        <p:txBody>
          <a:bodyPr anchor="t" rtlCol="false" tIns="0" lIns="0" bIns="0" rIns="0">
            <a:spAutoFit/>
          </a:bodyPr>
          <a:lstStyle/>
          <a:p>
            <a:pPr algn="l">
              <a:lnSpc>
                <a:spcPts val="3345"/>
              </a:lnSpc>
            </a:pPr>
            <a:r>
              <a:rPr lang="en-US" sz="2389" b="true">
                <a:solidFill>
                  <a:srgbClr val="204A87"/>
                </a:solidFill>
                <a:latin typeface="Codec Pro Bold"/>
                <a:ea typeface="Codec Pro Bold"/>
                <a:cs typeface="Codec Pro Bold"/>
                <a:sym typeface="Codec Pro Bold"/>
              </a:rPr>
              <a:t>      DISADVANTAGES</a:t>
            </a:r>
          </a:p>
          <a:p>
            <a:pPr algn="l" marL="515848" indent="-257924" lvl="1">
              <a:lnSpc>
                <a:spcPts val="3345"/>
              </a:lnSpc>
              <a:buFont typeface="Arial"/>
              <a:buChar char="•"/>
            </a:pPr>
            <a:r>
              <a:rPr lang="en-US" b="true" sz="2389">
                <a:solidFill>
                  <a:srgbClr val="204A87"/>
                </a:solidFill>
                <a:latin typeface="Codec Pro Bold"/>
                <a:ea typeface="Codec Pro Bold"/>
                <a:cs typeface="Codec Pro Bold"/>
                <a:sym typeface="Codec Pro Bold"/>
              </a:rPr>
              <a:t>Can appear "blobby" or lack sharp features.</a:t>
            </a:r>
          </a:p>
          <a:p>
            <a:pPr algn="l" marL="515848" indent="-257924" lvl="1">
              <a:lnSpc>
                <a:spcPts val="3345"/>
              </a:lnSpc>
              <a:buFont typeface="Arial"/>
              <a:buChar char="•"/>
            </a:pPr>
            <a:r>
              <a:rPr lang="en-US" b="true" sz="2389">
                <a:solidFill>
                  <a:srgbClr val="204A87"/>
                </a:solidFill>
                <a:latin typeface="Codec Pro Bold"/>
                <a:ea typeface="Codec Pro Bold"/>
                <a:cs typeface="Codec Pro Bold"/>
                <a:sym typeface="Codec Pro Bold"/>
              </a:rPr>
              <a:t>Computationally expensive for high dimensions.</a:t>
            </a:r>
          </a:p>
          <a:p>
            <a:pPr algn="l">
              <a:lnSpc>
                <a:spcPts val="3345"/>
              </a:lnSpc>
            </a:pPr>
          </a:p>
          <a:p>
            <a:pPr algn="l">
              <a:lnSpc>
                <a:spcPts val="3345"/>
              </a:lnSpc>
            </a:pPr>
          </a:p>
        </p:txBody>
      </p:sp>
      <p:grpSp>
        <p:nvGrpSpPr>
          <p:cNvPr name="Group 27" id="27"/>
          <p:cNvGrpSpPr/>
          <p:nvPr/>
        </p:nvGrpSpPr>
        <p:grpSpPr>
          <a:xfrm rot="0">
            <a:off x="12584287" y="7137935"/>
            <a:ext cx="5292965" cy="2606118"/>
            <a:chOff x="0" y="0"/>
            <a:chExt cx="7057287" cy="3474824"/>
          </a:xfrm>
        </p:grpSpPr>
        <p:grpSp>
          <p:nvGrpSpPr>
            <p:cNvPr name="Group 28" id="28"/>
            <p:cNvGrpSpPr/>
            <p:nvPr/>
          </p:nvGrpSpPr>
          <p:grpSpPr>
            <a:xfrm rot="0">
              <a:off x="0" y="0"/>
              <a:ext cx="7057287" cy="3046111"/>
              <a:chOff x="0" y="0"/>
              <a:chExt cx="1394032" cy="601701"/>
            </a:xfrm>
          </p:grpSpPr>
          <p:sp>
            <p:nvSpPr>
              <p:cNvPr name="Freeform 29" id="29"/>
              <p:cNvSpPr/>
              <p:nvPr/>
            </p:nvSpPr>
            <p:spPr>
              <a:xfrm flipH="false" flipV="false" rot="0">
                <a:off x="0" y="0"/>
                <a:ext cx="1394032" cy="601701"/>
              </a:xfrm>
              <a:custGeom>
                <a:avLst/>
                <a:gdLst/>
                <a:ahLst/>
                <a:cxnLst/>
                <a:rect r="r" b="b" t="t" l="l"/>
                <a:pathLst>
                  <a:path h="601701" w="1394032">
                    <a:moveTo>
                      <a:pt x="65821" y="0"/>
                    </a:moveTo>
                    <a:lnTo>
                      <a:pt x="1328211" y="0"/>
                    </a:lnTo>
                    <a:cubicBezTo>
                      <a:pt x="1345668" y="0"/>
                      <a:pt x="1362410" y="6935"/>
                      <a:pt x="1374754" y="19278"/>
                    </a:cubicBezTo>
                    <a:cubicBezTo>
                      <a:pt x="1387097" y="31622"/>
                      <a:pt x="1394032" y="48364"/>
                      <a:pt x="1394032" y="65821"/>
                    </a:cubicBezTo>
                    <a:lnTo>
                      <a:pt x="1394032" y="535880"/>
                    </a:lnTo>
                    <a:cubicBezTo>
                      <a:pt x="1394032" y="572232"/>
                      <a:pt x="1364563" y="601701"/>
                      <a:pt x="1328211" y="601701"/>
                    </a:cubicBezTo>
                    <a:lnTo>
                      <a:pt x="65821" y="601701"/>
                    </a:lnTo>
                    <a:cubicBezTo>
                      <a:pt x="29469" y="601701"/>
                      <a:pt x="0" y="572232"/>
                      <a:pt x="0" y="535880"/>
                    </a:cubicBezTo>
                    <a:lnTo>
                      <a:pt x="0" y="65821"/>
                    </a:lnTo>
                    <a:cubicBezTo>
                      <a:pt x="0" y="29469"/>
                      <a:pt x="29469" y="0"/>
                      <a:pt x="65821" y="0"/>
                    </a:cubicBezTo>
                    <a:close/>
                  </a:path>
                </a:pathLst>
              </a:custGeom>
              <a:solidFill>
                <a:srgbClr val="000000">
                  <a:alpha val="0"/>
                </a:srgbClr>
              </a:solidFill>
              <a:ln w="66675" cap="rnd">
                <a:solidFill>
                  <a:srgbClr val="00689F"/>
                </a:solidFill>
                <a:prstDash val="dash"/>
                <a:round/>
              </a:ln>
            </p:spPr>
          </p:sp>
          <p:sp>
            <p:nvSpPr>
              <p:cNvPr name="TextBox 30" id="30"/>
              <p:cNvSpPr txBox="true"/>
              <p:nvPr/>
            </p:nvSpPr>
            <p:spPr>
              <a:xfrm>
                <a:off x="0" y="-76200"/>
                <a:ext cx="1394032" cy="677901"/>
              </a:xfrm>
              <a:prstGeom prst="rect">
                <a:avLst/>
              </a:prstGeom>
            </p:spPr>
            <p:txBody>
              <a:bodyPr anchor="ctr" rtlCol="false" tIns="50800" lIns="50800" bIns="50800" rIns="50800"/>
              <a:lstStyle/>
              <a:p>
                <a:pPr algn="ctr">
                  <a:lnSpc>
                    <a:spcPts val="2868"/>
                  </a:lnSpc>
                </a:pPr>
              </a:p>
            </p:txBody>
          </p:sp>
        </p:grpSp>
        <p:sp>
          <p:nvSpPr>
            <p:cNvPr name="TextBox 31" id="31"/>
            <p:cNvSpPr txBox="true"/>
            <p:nvPr/>
          </p:nvSpPr>
          <p:spPr>
            <a:xfrm rot="0">
              <a:off x="100030" y="117216"/>
              <a:ext cx="6957257" cy="3357608"/>
            </a:xfrm>
            <a:prstGeom prst="rect">
              <a:avLst/>
            </a:prstGeom>
          </p:spPr>
          <p:txBody>
            <a:bodyPr anchor="t" rtlCol="false" tIns="0" lIns="0" bIns="0" rIns="0">
              <a:spAutoFit/>
            </a:bodyPr>
            <a:lstStyle/>
            <a:p>
              <a:pPr algn="l">
                <a:lnSpc>
                  <a:spcPts val="3345"/>
                </a:lnSpc>
              </a:pPr>
              <a:r>
                <a:rPr lang="en-US" sz="2389" b="true">
                  <a:solidFill>
                    <a:srgbClr val="204A87"/>
                  </a:solidFill>
                  <a:latin typeface="Codec Pro Bold"/>
                  <a:ea typeface="Codec Pro Bold"/>
                  <a:cs typeface="Codec Pro Bold"/>
                  <a:sym typeface="Codec Pro Bold"/>
                </a:rPr>
                <a:t>     OPTIMISATION</a:t>
              </a:r>
            </a:p>
            <a:p>
              <a:pPr algn="l" marL="515848" indent="-257924" lvl="1">
                <a:lnSpc>
                  <a:spcPts val="3345"/>
                </a:lnSpc>
                <a:buFont typeface="Arial"/>
                <a:buChar char="•"/>
              </a:pPr>
              <a:r>
                <a:rPr lang="en-US" b="true" sz="2389">
                  <a:solidFill>
                    <a:srgbClr val="204A87"/>
                  </a:solidFill>
                  <a:latin typeface="Codec Pro Bold"/>
                  <a:ea typeface="Codec Pro Bold"/>
                  <a:cs typeface="Codec Pro Bold"/>
                  <a:sym typeface="Codec Pro Bold"/>
                </a:rPr>
                <a:t>.Use precomputed gradients.</a:t>
              </a:r>
            </a:p>
            <a:p>
              <a:pPr algn="l" marL="515848" indent="-257924" lvl="1">
                <a:lnSpc>
                  <a:spcPts val="3345"/>
                </a:lnSpc>
                <a:buFont typeface="Arial"/>
                <a:buChar char="•"/>
              </a:pPr>
              <a:r>
                <a:rPr lang="en-US" b="true" sz="2389">
                  <a:solidFill>
                    <a:srgbClr val="204A87"/>
                  </a:solidFill>
                  <a:latin typeface="Codec Pro Bold"/>
                  <a:ea typeface="Codec Pro Bold"/>
                  <a:cs typeface="Codec Pro Bold"/>
                  <a:sym typeface="Codec Pro Bold"/>
                </a:rPr>
                <a:t>Limit the number of octaves in fractal noise.</a:t>
              </a:r>
            </a:p>
            <a:p>
              <a:pPr algn="l" marL="515848" indent="-257924" lvl="1">
                <a:lnSpc>
                  <a:spcPts val="3345"/>
                </a:lnSpc>
                <a:buFont typeface="Arial"/>
                <a:buChar char="•"/>
              </a:pPr>
              <a:r>
                <a:rPr lang="en-US" b="true" sz="2389">
                  <a:solidFill>
                    <a:srgbClr val="204A87"/>
                  </a:solidFill>
                  <a:latin typeface="Codec Pro Bold"/>
                  <a:ea typeface="Codec Pro Bold"/>
                  <a:cs typeface="Codec Pro Bold"/>
                  <a:sym typeface="Codec Pro Bold"/>
                </a:rPr>
                <a:t>Use SIMPLEX NOISE.</a:t>
              </a:r>
            </a:p>
            <a:p>
              <a:pPr algn="l">
                <a:lnSpc>
                  <a:spcPts val="3345"/>
                </a:lnSpc>
              </a:pPr>
            </a:p>
          </p:txBody>
        </p:sp>
      </p:grpSp>
      <p:sp>
        <p:nvSpPr>
          <p:cNvPr name="Freeform 32" id="32"/>
          <p:cNvSpPr/>
          <p:nvPr/>
        </p:nvSpPr>
        <p:spPr>
          <a:xfrm flipH="false" flipV="false" rot="0">
            <a:off x="15425087" y="7029581"/>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33" id="33"/>
          <p:cNvSpPr/>
          <p:nvPr/>
        </p:nvSpPr>
        <p:spPr>
          <a:xfrm>
            <a:off x="4377722" y="5202399"/>
            <a:ext cx="2493031" cy="1330499"/>
          </a:xfrm>
          <a:prstGeom prst="line">
            <a:avLst/>
          </a:prstGeom>
          <a:ln cap="rnd" w="95250">
            <a:solidFill>
              <a:srgbClr val="39B8FF"/>
            </a:solidFill>
            <a:prstDash val="sysDot"/>
            <a:headEnd type="none" len="sm" w="sm"/>
            <a:tailEnd type="triangle" len="med" w="lg"/>
          </a:ln>
        </p:spPr>
      </p:sp>
      <p:sp>
        <p:nvSpPr>
          <p:cNvPr name="AutoShape 34" id="34"/>
          <p:cNvSpPr/>
          <p:nvPr/>
        </p:nvSpPr>
        <p:spPr>
          <a:xfrm flipV="true">
            <a:off x="11417247" y="3556342"/>
            <a:ext cx="1577788" cy="1998050"/>
          </a:xfrm>
          <a:prstGeom prst="line">
            <a:avLst/>
          </a:prstGeom>
          <a:ln cap="rnd" w="95250">
            <a:solidFill>
              <a:srgbClr val="39B8FF"/>
            </a:solidFill>
            <a:prstDash val="sysDot"/>
            <a:headEnd type="none" len="sm" w="sm"/>
            <a:tailEnd type="triangle" len="med" w="lg"/>
          </a:ln>
        </p:spPr>
      </p:sp>
      <p:sp>
        <p:nvSpPr>
          <p:cNvPr name="Freeform 35" id="35"/>
          <p:cNvSpPr/>
          <p:nvPr/>
        </p:nvSpPr>
        <p:spPr>
          <a:xfrm flipH="false" flipV="false" rot="0">
            <a:off x="6555506" y="2372107"/>
            <a:ext cx="5176987" cy="2368472"/>
          </a:xfrm>
          <a:custGeom>
            <a:avLst/>
            <a:gdLst/>
            <a:ahLst/>
            <a:cxnLst/>
            <a:rect r="r" b="b" t="t" l="l"/>
            <a:pathLst>
              <a:path h="2368472" w="5176987">
                <a:moveTo>
                  <a:pt x="0" y="0"/>
                </a:moveTo>
                <a:lnTo>
                  <a:pt x="5176988" y="0"/>
                </a:lnTo>
                <a:lnTo>
                  <a:pt x="5176988" y="2368471"/>
                </a:lnTo>
                <a:lnTo>
                  <a:pt x="0" y="2368471"/>
                </a:lnTo>
                <a:lnTo>
                  <a:pt x="0" y="0"/>
                </a:lnTo>
                <a:close/>
              </a:path>
            </a:pathLst>
          </a:custGeom>
          <a:blipFill>
            <a:blip r:embed="rId12"/>
            <a:stretch>
              <a:fillRect l="0" t="0" r="0" b="0"/>
            </a:stretch>
          </a:blipFill>
        </p:spPr>
      </p:sp>
      <p:sp>
        <p:nvSpPr>
          <p:cNvPr name="AutoShape 36" id="36"/>
          <p:cNvSpPr/>
          <p:nvPr/>
        </p:nvSpPr>
        <p:spPr>
          <a:xfrm>
            <a:off x="17086646" y="4926136"/>
            <a:ext cx="172654" cy="2211799"/>
          </a:xfrm>
          <a:prstGeom prst="line">
            <a:avLst/>
          </a:prstGeom>
          <a:ln cap="rnd" w="95250">
            <a:solidFill>
              <a:srgbClr val="39B8FF"/>
            </a:solidFill>
            <a:prstDash val="sysDot"/>
            <a:headEnd type="none" len="sm" w="sm"/>
            <a:tailEnd type="triangle" len="med" w="lg"/>
          </a:ln>
        </p:spPr>
      </p:sp>
      <p:grpSp>
        <p:nvGrpSpPr>
          <p:cNvPr name="Group 37" id="37"/>
          <p:cNvGrpSpPr/>
          <p:nvPr/>
        </p:nvGrpSpPr>
        <p:grpSpPr>
          <a:xfrm rot="0">
            <a:off x="-90457" y="9258300"/>
            <a:ext cx="8183397" cy="1028700"/>
            <a:chOff x="0" y="0"/>
            <a:chExt cx="10911197" cy="1371600"/>
          </a:xfrm>
        </p:grpSpPr>
        <p:sp>
          <p:nvSpPr>
            <p:cNvPr name="Freeform 38" id="38"/>
            <p:cNvSpPr/>
            <p:nvPr/>
          </p:nvSpPr>
          <p:spPr>
            <a:xfrm flipH="false" flipV="false" rot="0">
              <a:off x="0" y="0"/>
              <a:ext cx="10776857" cy="1371600"/>
            </a:xfrm>
            <a:custGeom>
              <a:avLst/>
              <a:gdLst/>
              <a:ahLst/>
              <a:cxnLst/>
              <a:rect r="r" b="b" t="t" l="l"/>
              <a:pathLst>
                <a:path h="1371600" w="10776857">
                  <a:moveTo>
                    <a:pt x="0" y="0"/>
                  </a:moveTo>
                  <a:lnTo>
                    <a:pt x="10776857" y="0"/>
                  </a:lnTo>
                  <a:lnTo>
                    <a:pt x="10776857" y="1371600"/>
                  </a:lnTo>
                  <a:lnTo>
                    <a:pt x="0" y="1371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9" id="39"/>
            <p:cNvSpPr txBox="true"/>
            <p:nvPr/>
          </p:nvSpPr>
          <p:spPr>
            <a:xfrm rot="0">
              <a:off x="134339" y="324301"/>
              <a:ext cx="10776857" cy="783893"/>
            </a:xfrm>
            <a:prstGeom prst="rect">
              <a:avLst/>
            </a:prstGeom>
          </p:spPr>
          <p:txBody>
            <a:bodyPr anchor="t" rtlCol="false" tIns="0" lIns="0" bIns="0" rIns="0">
              <a:spAutoFit/>
            </a:bodyPr>
            <a:lstStyle/>
            <a:p>
              <a:pPr algn="ctr">
                <a:lnSpc>
                  <a:spcPts val="2141"/>
                </a:lnSpc>
              </a:pPr>
              <a:r>
                <a:rPr lang="en-US" sz="2185">
                  <a:solidFill>
                    <a:srgbClr val="00204B"/>
                  </a:solidFill>
                  <a:latin typeface="Codec Pro"/>
                  <a:ea typeface="Codec Pro"/>
                  <a:cs typeface="Codec Pro"/>
                  <a:sym typeface="Codec Pro"/>
                </a:rPr>
                <a:t>Mother Nature doesn’t use a random world generator—she just smudges the pixels until they look right!" 😆</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783372" y="-527382"/>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08303" y="-2079673"/>
            <a:ext cx="7875378" cy="8104361"/>
          </a:xfrm>
          <a:custGeom>
            <a:avLst/>
            <a:gdLst/>
            <a:ahLst/>
            <a:cxnLst/>
            <a:rect r="r" b="b" t="t" l="l"/>
            <a:pathLst>
              <a:path h="8104361" w="7875378">
                <a:moveTo>
                  <a:pt x="0" y="0"/>
                </a:moveTo>
                <a:lnTo>
                  <a:pt x="7875378" y="0"/>
                </a:lnTo>
                <a:lnTo>
                  <a:pt x="7875378" y="8104360"/>
                </a:lnTo>
                <a:lnTo>
                  <a:pt x="0" y="8104360"/>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972800" y="563187"/>
            <a:ext cx="7315200" cy="931025"/>
            <a:chOff x="0" y="0"/>
            <a:chExt cx="9753600" cy="1241367"/>
          </a:xfrm>
        </p:grpSpPr>
        <p:sp>
          <p:nvSpPr>
            <p:cNvPr name="Freeform 5" id="5"/>
            <p:cNvSpPr/>
            <p:nvPr/>
          </p:nvSpPr>
          <p:spPr>
            <a:xfrm flipH="false" flipV="false" rot="0">
              <a:off x="0" y="0"/>
              <a:ext cx="9753600" cy="1241367"/>
            </a:xfrm>
            <a:custGeom>
              <a:avLst/>
              <a:gdLst/>
              <a:ahLst/>
              <a:cxnLst/>
              <a:rect r="r" b="b" t="t" l="l"/>
              <a:pathLst>
                <a:path h="1241367" w="9753600">
                  <a:moveTo>
                    <a:pt x="0" y="0"/>
                  </a:moveTo>
                  <a:lnTo>
                    <a:pt x="9753600" y="0"/>
                  </a:lnTo>
                  <a:lnTo>
                    <a:pt x="9753600" y="1241367"/>
                  </a:lnTo>
                  <a:lnTo>
                    <a:pt x="0" y="12413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87906" y="155052"/>
              <a:ext cx="875783" cy="858406"/>
              <a:chOff x="0" y="0"/>
              <a:chExt cx="345988" cy="339123"/>
            </a:xfrm>
          </p:grpSpPr>
          <p:sp>
            <p:nvSpPr>
              <p:cNvPr name="Freeform 7" id="7"/>
              <p:cNvSpPr/>
              <p:nvPr/>
            </p:nvSpPr>
            <p:spPr>
              <a:xfrm flipH="false" flipV="false" rot="0">
                <a:off x="0" y="0"/>
                <a:ext cx="345988" cy="339123"/>
              </a:xfrm>
              <a:custGeom>
                <a:avLst/>
                <a:gdLst/>
                <a:ahLst/>
                <a:cxnLst/>
                <a:rect r="r" b="b" t="t" l="l"/>
                <a:pathLst>
                  <a:path h="339123" w="345988">
                    <a:moveTo>
                      <a:pt x="0" y="0"/>
                    </a:moveTo>
                    <a:lnTo>
                      <a:pt x="345988" y="0"/>
                    </a:lnTo>
                    <a:lnTo>
                      <a:pt x="345988" y="339123"/>
                    </a:lnTo>
                    <a:lnTo>
                      <a:pt x="0" y="339123"/>
                    </a:lnTo>
                    <a:close/>
                  </a:path>
                </a:pathLst>
              </a:custGeom>
              <a:solidFill>
                <a:srgbClr val="00204B"/>
              </a:solidFill>
            </p:spPr>
          </p:sp>
          <p:sp>
            <p:nvSpPr>
              <p:cNvPr name="TextBox 8" id="8"/>
              <p:cNvSpPr txBox="true"/>
              <p:nvPr/>
            </p:nvSpPr>
            <p:spPr>
              <a:xfrm>
                <a:off x="0" y="-76200"/>
                <a:ext cx="345988" cy="415323"/>
              </a:xfrm>
              <a:prstGeom prst="rect">
                <a:avLst/>
              </a:prstGeom>
            </p:spPr>
            <p:txBody>
              <a:bodyPr anchor="ctr" rtlCol="false" tIns="25400" lIns="25400" bIns="25400" rIns="25400"/>
              <a:lstStyle/>
              <a:p>
                <a:pPr algn="ctr">
                  <a:lnSpc>
                    <a:spcPts val="2868"/>
                  </a:lnSpc>
                </a:pPr>
              </a:p>
            </p:txBody>
          </p:sp>
        </p:grpSp>
        <p:sp>
          <p:nvSpPr>
            <p:cNvPr name="Freeform 9" id="9"/>
            <p:cNvSpPr/>
            <p:nvPr/>
          </p:nvSpPr>
          <p:spPr>
            <a:xfrm flipH="false" flipV="false" rot="0">
              <a:off x="148724" y="143610"/>
              <a:ext cx="954147" cy="954147"/>
            </a:xfrm>
            <a:custGeom>
              <a:avLst/>
              <a:gdLst/>
              <a:ahLst/>
              <a:cxnLst/>
              <a:rect r="r" b="b" t="t" l="l"/>
              <a:pathLst>
                <a:path h="954147" w="954147">
                  <a:moveTo>
                    <a:pt x="0" y="0"/>
                  </a:moveTo>
                  <a:lnTo>
                    <a:pt x="954147" y="0"/>
                  </a:lnTo>
                  <a:lnTo>
                    <a:pt x="954147" y="954147"/>
                  </a:lnTo>
                  <a:lnTo>
                    <a:pt x="0" y="9541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390308" y="157443"/>
              <a:ext cx="5228829" cy="840756"/>
            </a:xfrm>
            <a:prstGeom prst="rect">
              <a:avLst/>
            </a:prstGeom>
          </p:spPr>
          <p:txBody>
            <a:bodyPr anchor="t" rtlCol="false" tIns="0" lIns="0" bIns="0" rIns="0">
              <a:spAutoFit/>
            </a:bodyPr>
            <a:lstStyle/>
            <a:p>
              <a:pPr algn="l">
                <a:lnSpc>
                  <a:spcPts val="5206"/>
                </a:lnSpc>
                <a:spcBef>
                  <a:spcPct val="0"/>
                </a:spcBef>
              </a:pPr>
              <a:r>
                <a:rPr lang="en-US" sz="3718">
                  <a:solidFill>
                    <a:srgbClr val="36486C"/>
                  </a:solidFill>
                  <a:latin typeface="Handelson Five"/>
                  <a:ea typeface="Handelson Five"/>
                  <a:cs typeface="Handelson Five"/>
                  <a:sym typeface="Handelson Five"/>
                </a:rPr>
                <a:t>SIMPLEX NOISE</a:t>
              </a:r>
            </a:p>
          </p:txBody>
        </p:sp>
      </p:grpSp>
      <p:grpSp>
        <p:nvGrpSpPr>
          <p:cNvPr name="Group 11" id="11"/>
          <p:cNvGrpSpPr/>
          <p:nvPr/>
        </p:nvGrpSpPr>
        <p:grpSpPr>
          <a:xfrm rot="0">
            <a:off x="13018277" y="2281978"/>
            <a:ext cx="4667302" cy="3126548"/>
            <a:chOff x="0" y="0"/>
            <a:chExt cx="6223069" cy="4168731"/>
          </a:xfrm>
        </p:grpSpPr>
        <p:grpSp>
          <p:nvGrpSpPr>
            <p:cNvPr name="Group 12" id="12"/>
            <p:cNvGrpSpPr/>
            <p:nvPr/>
          </p:nvGrpSpPr>
          <p:grpSpPr>
            <a:xfrm rot="0">
              <a:off x="0" y="0"/>
              <a:ext cx="6223069" cy="4168731"/>
              <a:chOff x="0" y="0"/>
              <a:chExt cx="1229248" cy="823453"/>
            </a:xfrm>
          </p:grpSpPr>
          <p:sp>
            <p:nvSpPr>
              <p:cNvPr name="Freeform 13" id="13"/>
              <p:cNvSpPr/>
              <p:nvPr/>
            </p:nvSpPr>
            <p:spPr>
              <a:xfrm flipH="false" flipV="false" rot="0">
                <a:off x="0" y="0"/>
                <a:ext cx="1229248" cy="823453"/>
              </a:xfrm>
              <a:custGeom>
                <a:avLst/>
                <a:gdLst/>
                <a:ahLst/>
                <a:cxnLst/>
                <a:rect r="r" b="b" t="t" l="l"/>
                <a:pathLst>
                  <a:path h="823453" w="1229248">
                    <a:moveTo>
                      <a:pt x="74644" y="0"/>
                    </a:moveTo>
                    <a:lnTo>
                      <a:pt x="1154604" y="0"/>
                    </a:lnTo>
                    <a:cubicBezTo>
                      <a:pt x="1174401" y="0"/>
                      <a:pt x="1193387" y="7864"/>
                      <a:pt x="1207386" y="21863"/>
                    </a:cubicBezTo>
                    <a:cubicBezTo>
                      <a:pt x="1221384" y="35861"/>
                      <a:pt x="1229248" y="54847"/>
                      <a:pt x="1229248" y="74644"/>
                    </a:cubicBezTo>
                    <a:lnTo>
                      <a:pt x="1229248" y="748809"/>
                    </a:lnTo>
                    <a:cubicBezTo>
                      <a:pt x="1229248" y="768606"/>
                      <a:pt x="1221384" y="787592"/>
                      <a:pt x="1207386" y="801590"/>
                    </a:cubicBezTo>
                    <a:cubicBezTo>
                      <a:pt x="1193387" y="815589"/>
                      <a:pt x="1174401" y="823453"/>
                      <a:pt x="1154604" y="823453"/>
                    </a:cubicBezTo>
                    <a:lnTo>
                      <a:pt x="74644" y="823453"/>
                    </a:lnTo>
                    <a:cubicBezTo>
                      <a:pt x="54847" y="823453"/>
                      <a:pt x="35861" y="815589"/>
                      <a:pt x="21863" y="801590"/>
                    </a:cubicBezTo>
                    <a:cubicBezTo>
                      <a:pt x="7864" y="787592"/>
                      <a:pt x="0" y="768606"/>
                      <a:pt x="0" y="748809"/>
                    </a:cubicBezTo>
                    <a:lnTo>
                      <a:pt x="0" y="74644"/>
                    </a:lnTo>
                    <a:cubicBezTo>
                      <a:pt x="0" y="54847"/>
                      <a:pt x="7864" y="35861"/>
                      <a:pt x="21863" y="21863"/>
                    </a:cubicBezTo>
                    <a:cubicBezTo>
                      <a:pt x="35861" y="7864"/>
                      <a:pt x="54847" y="0"/>
                      <a:pt x="74644" y="0"/>
                    </a:cubicBezTo>
                    <a:close/>
                  </a:path>
                </a:pathLst>
              </a:custGeom>
              <a:solidFill>
                <a:srgbClr val="000000">
                  <a:alpha val="0"/>
                </a:srgbClr>
              </a:solidFill>
              <a:ln w="66675" cap="rnd">
                <a:solidFill>
                  <a:srgbClr val="00689F"/>
                </a:solidFill>
                <a:prstDash val="dash"/>
                <a:round/>
              </a:ln>
            </p:spPr>
          </p:sp>
          <p:sp>
            <p:nvSpPr>
              <p:cNvPr name="TextBox 14" id="14"/>
              <p:cNvSpPr txBox="true"/>
              <p:nvPr/>
            </p:nvSpPr>
            <p:spPr>
              <a:xfrm>
                <a:off x="0" y="-76200"/>
                <a:ext cx="1229248" cy="899653"/>
              </a:xfrm>
              <a:prstGeom prst="rect">
                <a:avLst/>
              </a:prstGeom>
            </p:spPr>
            <p:txBody>
              <a:bodyPr anchor="ctr" rtlCol="false" tIns="50800" lIns="50800" bIns="50800" rIns="50800"/>
              <a:lstStyle/>
              <a:p>
                <a:pPr algn="ctr">
                  <a:lnSpc>
                    <a:spcPts val="2868"/>
                  </a:lnSpc>
                </a:pPr>
              </a:p>
            </p:txBody>
          </p:sp>
        </p:grpSp>
        <p:sp>
          <p:nvSpPr>
            <p:cNvPr name="TextBox 15" id="15"/>
            <p:cNvSpPr txBox="true"/>
            <p:nvPr/>
          </p:nvSpPr>
          <p:spPr>
            <a:xfrm rot="0">
              <a:off x="50015" y="117216"/>
              <a:ext cx="5961960" cy="3941728"/>
            </a:xfrm>
            <a:prstGeom prst="rect">
              <a:avLst/>
            </a:prstGeom>
          </p:spPr>
          <p:txBody>
            <a:bodyPr anchor="t" rtlCol="false" tIns="0" lIns="0" bIns="0" rIns="0">
              <a:spAutoFit/>
            </a:bodyPr>
            <a:lstStyle/>
            <a:p>
              <a:pPr algn="l">
                <a:lnSpc>
                  <a:spcPts val="3345"/>
                </a:lnSpc>
              </a:pPr>
              <a:r>
                <a:rPr lang="en-US" sz="2389" b="true">
                  <a:solidFill>
                    <a:srgbClr val="204A87"/>
                  </a:solidFill>
                  <a:latin typeface="Codec Pro Bold"/>
                  <a:ea typeface="Codec Pro Bold"/>
                  <a:cs typeface="Codec Pro Bold"/>
                  <a:sym typeface="Codec Pro Bold"/>
                </a:rPr>
                <a:t>    WHY IS IT BETTER?</a:t>
              </a:r>
            </a:p>
            <a:p>
              <a:pPr algn="l" marL="515847" indent="-257924" lvl="1">
                <a:lnSpc>
                  <a:spcPts val="3345"/>
                </a:lnSpc>
                <a:buFont typeface="Arial"/>
                <a:buChar char="•"/>
              </a:pPr>
              <a:r>
                <a:rPr lang="en-US" b="true" sz="2389">
                  <a:solidFill>
                    <a:srgbClr val="204A87"/>
                  </a:solidFill>
                  <a:latin typeface="Codec Pro Bold"/>
                  <a:ea typeface="Codec Pro Bold"/>
                  <a:cs typeface="Codec Pro Bold"/>
                  <a:sym typeface="Codec Pro Bold"/>
                </a:rPr>
                <a:t>Reduced comp</a:t>
              </a:r>
              <a:r>
                <a:rPr lang="en-US" b="true" sz="2389">
                  <a:solidFill>
                    <a:srgbClr val="204A87"/>
                  </a:solidFill>
                  <a:latin typeface="Codec Pro Bold"/>
                  <a:ea typeface="Codec Pro Bold"/>
                  <a:cs typeface="Codec Pro Bold"/>
                  <a:sym typeface="Codec Pro Bold"/>
                </a:rPr>
                <a:t>utational complexity, hence suitable for higher dimensions.</a:t>
              </a:r>
            </a:p>
            <a:p>
              <a:pPr algn="l" marL="515847" indent="-257924" lvl="1">
                <a:lnSpc>
                  <a:spcPts val="3345"/>
                </a:lnSpc>
                <a:buFont typeface="Arial"/>
                <a:buChar char="•"/>
              </a:pPr>
              <a:r>
                <a:rPr lang="en-US" b="true" sz="2389">
                  <a:solidFill>
                    <a:srgbClr val="204A87"/>
                  </a:solidFill>
                  <a:latin typeface="Codec Pro Bold"/>
                  <a:ea typeface="Codec Pro Bold"/>
                  <a:cs typeface="Codec Pro Bold"/>
                  <a:sym typeface="Codec Pro Bold"/>
                </a:rPr>
                <a:t>M</a:t>
              </a:r>
              <a:r>
                <a:rPr lang="en-US" b="true" sz="2389">
                  <a:solidFill>
                    <a:srgbClr val="204A87"/>
                  </a:solidFill>
                  <a:latin typeface="Codec Pro Bold"/>
                  <a:ea typeface="Codec Pro Bold"/>
                  <a:cs typeface="Codec Pro Bold"/>
                  <a:sym typeface="Codec Pro Bold"/>
                </a:rPr>
                <a:t>inimized directional artifacts</a:t>
              </a:r>
            </a:p>
            <a:p>
              <a:pPr algn="l" marL="515847" indent="-257924" lvl="1">
                <a:lnSpc>
                  <a:spcPts val="3345"/>
                </a:lnSpc>
                <a:buFont typeface="Arial"/>
                <a:buChar char="•"/>
              </a:pPr>
              <a:r>
                <a:rPr lang="en-US" b="true" sz="2389">
                  <a:solidFill>
                    <a:srgbClr val="204A87"/>
                  </a:solidFill>
                  <a:latin typeface="Codec Pro Bold"/>
                  <a:ea typeface="Codec Pro Bold"/>
                  <a:cs typeface="Codec Pro Bold"/>
                  <a:sym typeface="Codec Pro Bold"/>
                </a:rPr>
                <a:t>Smoother transitions</a:t>
              </a:r>
            </a:p>
          </p:txBody>
        </p:sp>
      </p:grpSp>
      <p:sp>
        <p:nvSpPr>
          <p:cNvPr name="Freeform 16" id="16"/>
          <p:cNvSpPr/>
          <p:nvPr/>
        </p:nvSpPr>
        <p:spPr>
          <a:xfrm flipH="false" flipV="false" rot="0">
            <a:off x="271140" y="6024687"/>
            <a:ext cx="5318404" cy="3191042"/>
          </a:xfrm>
          <a:custGeom>
            <a:avLst/>
            <a:gdLst/>
            <a:ahLst/>
            <a:cxnLst/>
            <a:rect r="r" b="b" t="t" l="l"/>
            <a:pathLst>
              <a:path h="3191042" w="5318404">
                <a:moveTo>
                  <a:pt x="0" y="0"/>
                </a:moveTo>
                <a:lnTo>
                  <a:pt x="5318403" y="0"/>
                </a:lnTo>
                <a:lnTo>
                  <a:pt x="5318403" y="3191042"/>
                </a:lnTo>
                <a:lnTo>
                  <a:pt x="0" y="3191042"/>
                </a:lnTo>
                <a:lnTo>
                  <a:pt x="0" y="0"/>
                </a:lnTo>
                <a:close/>
              </a:path>
            </a:pathLst>
          </a:custGeom>
          <a:blipFill>
            <a:blip r:embed="rId10"/>
            <a:stretch>
              <a:fillRect l="0" t="0" r="0" b="0"/>
            </a:stretch>
          </a:blipFill>
        </p:spPr>
      </p:sp>
      <p:grpSp>
        <p:nvGrpSpPr>
          <p:cNvPr name="Group 17" id="17"/>
          <p:cNvGrpSpPr/>
          <p:nvPr/>
        </p:nvGrpSpPr>
        <p:grpSpPr>
          <a:xfrm rot="0">
            <a:off x="1028700" y="1972507"/>
            <a:ext cx="5317809" cy="3745490"/>
            <a:chOff x="0" y="0"/>
            <a:chExt cx="7090413" cy="4993986"/>
          </a:xfrm>
        </p:grpSpPr>
        <p:grpSp>
          <p:nvGrpSpPr>
            <p:cNvPr name="Group 18" id="18"/>
            <p:cNvGrpSpPr/>
            <p:nvPr/>
          </p:nvGrpSpPr>
          <p:grpSpPr>
            <a:xfrm rot="0">
              <a:off x="0" y="0"/>
              <a:ext cx="7090413" cy="4993986"/>
              <a:chOff x="0" y="0"/>
              <a:chExt cx="1400575" cy="986466"/>
            </a:xfrm>
          </p:grpSpPr>
          <p:sp>
            <p:nvSpPr>
              <p:cNvPr name="Freeform 19" id="19"/>
              <p:cNvSpPr/>
              <p:nvPr/>
            </p:nvSpPr>
            <p:spPr>
              <a:xfrm flipH="false" flipV="false" rot="0">
                <a:off x="0" y="0"/>
                <a:ext cx="1400575" cy="986466"/>
              </a:xfrm>
              <a:custGeom>
                <a:avLst/>
                <a:gdLst/>
                <a:ahLst/>
                <a:cxnLst/>
                <a:rect r="r" b="b" t="t" l="l"/>
                <a:pathLst>
                  <a:path h="986466" w="1400575">
                    <a:moveTo>
                      <a:pt x="32029" y="0"/>
                    </a:moveTo>
                    <a:lnTo>
                      <a:pt x="1368547" y="0"/>
                    </a:lnTo>
                    <a:cubicBezTo>
                      <a:pt x="1377041" y="0"/>
                      <a:pt x="1385188" y="3374"/>
                      <a:pt x="1391194" y="9381"/>
                    </a:cubicBezTo>
                    <a:cubicBezTo>
                      <a:pt x="1397201" y="15388"/>
                      <a:pt x="1400575" y="23534"/>
                      <a:pt x="1400575" y="32029"/>
                    </a:cubicBezTo>
                    <a:lnTo>
                      <a:pt x="1400575" y="954438"/>
                    </a:lnTo>
                    <a:cubicBezTo>
                      <a:pt x="1400575" y="972127"/>
                      <a:pt x="1386236" y="986466"/>
                      <a:pt x="1368547" y="986466"/>
                    </a:cubicBezTo>
                    <a:lnTo>
                      <a:pt x="32029" y="986466"/>
                    </a:lnTo>
                    <a:cubicBezTo>
                      <a:pt x="23534" y="986466"/>
                      <a:pt x="15388" y="983092"/>
                      <a:pt x="9381" y="977085"/>
                    </a:cubicBezTo>
                    <a:cubicBezTo>
                      <a:pt x="3374" y="971079"/>
                      <a:pt x="0" y="962932"/>
                      <a:pt x="0" y="954438"/>
                    </a:cubicBezTo>
                    <a:lnTo>
                      <a:pt x="0" y="32029"/>
                    </a:lnTo>
                    <a:cubicBezTo>
                      <a:pt x="0" y="23534"/>
                      <a:pt x="3374" y="15388"/>
                      <a:pt x="9381" y="9381"/>
                    </a:cubicBezTo>
                    <a:cubicBezTo>
                      <a:pt x="15388" y="3374"/>
                      <a:pt x="23534" y="0"/>
                      <a:pt x="32029" y="0"/>
                    </a:cubicBezTo>
                    <a:close/>
                  </a:path>
                </a:pathLst>
              </a:custGeom>
              <a:solidFill>
                <a:srgbClr val="204A87"/>
              </a:solidFill>
            </p:spPr>
          </p:sp>
          <p:sp>
            <p:nvSpPr>
              <p:cNvPr name="TextBox 20" id="20"/>
              <p:cNvSpPr txBox="true"/>
              <p:nvPr/>
            </p:nvSpPr>
            <p:spPr>
              <a:xfrm>
                <a:off x="0" y="-76200"/>
                <a:ext cx="1400575" cy="1062666"/>
              </a:xfrm>
              <a:prstGeom prst="rect">
                <a:avLst/>
              </a:prstGeom>
            </p:spPr>
            <p:txBody>
              <a:bodyPr anchor="ctr" rtlCol="false" tIns="50800" lIns="50800" bIns="50800" rIns="50800"/>
              <a:lstStyle/>
              <a:p>
                <a:pPr algn="ctr">
                  <a:lnSpc>
                    <a:spcPts val="2868"/>
                  </a:lnSpc>
                </a:pPr>
              </a:p>
            </p:txBody>
          </p:sp>
        </p:grpSp>
        <p:sp>
          <p:nvSpPr>
            <p:cNvPr name="TextBox 21" id="21"/>
            <p:cNvSpPr txBox="true"/>
            <p:nvPr/>
          </p:nvSpPr>
          <p:spPr>
            <a:xfrm rot="0">
              <a:off x="213487" y="95736"/>
              <a:ext cx="6663438" cy="4716788"/>
            </a:xfrm>
            <a:prstGeom prst="rect">
              <a:avLst/>
            </a:prstGeom>
          </p:spPr>
          <p:txBody>
            <a:bodyPr anchor="t" rtlCol="false" tIns="0" lIns="0" bIns="0" rIns="0">
              <a:spAutoFit/>
            </a:bodyPr>
            <a:lstStyle/>
            <a:p>
              <a:pPr algn="l">
                <a:lnSpc>
                  <a:spcPts val="2808"/>
                </a:lnSpc>
              </a:pPr>
              <a:r>
                <a:rPr lang="en-US" sz="2006" b="true">
                  <a:solidFill>
                    <a:srgbClr val="FFFFFF"/>
                  </a:solidFill>
                  <a:latin typeface="Codec Pro Bold"/>
                  <a:ea typeface="Codec Pro Bold"/>
                  <a:cs typeface="Codec Pro Bold"/>
                  <a:sym typeface="Codec Pro Bold"/>
                </a:rPr>
                <a:t>HOW IS IT DIFFERENT FROM                   CLASSIC PERLIN NOISE?</a:t>
              </a:r>
            </a:p>
            <a:p>
              <a:pPr algn="l" marL="433098" indent="-216549" lvl="1">
                <a:lnSpc>
                  <a:spcPts val="2808"/>
                </a:lnSpc>
                <a:buFont typeface="Arial"/>
                <a:buChar char="•"/>
              </a:pPr>
              <a:r>
                <a:rPr lang="en-US" sz="2006">
                  <a:solidFill>
                    <a:srgbClr val="FFFFFF"/>
                  </a:solidFill>
                  <a:latin typeface="Codec Pro"/>
                  <a:ea typeface="Codec Pro"/>
                  <a:cs typeface="Codec Pro"/>
                  <a:sym typeface="Codec Pro"/>
                </a:rPr>
                <a:t>It has a complexity of O(n^2) for n dimensions, compared to O(2^n) for Perlin noise</a:t>
              </a:r>
            </a:p>
            <a:p>
              <a:pPr algn="l" marL="433098" indent="-216549" lvl="1">
                <a:lnSpc>
                  <a:spcPts val="2808"/>
                </a:lnSpc>
                <a:buFont typeface="Arial"/>
                <a:buChar char="•"/>
              </a:pPr>
              <a:r>
                <a:rPr lang="en-US" sz="2006">
                  <a:solidFill>
                    <a:srgbClr val="FFFFFF"/>
                  </a:solidFill>
                  <a:latin typeface="Codec Pro"/>
                  <a:ea typeface="Codec Pro"/>
                  <a:cs typeface="Codec Pro"/>
                  <a:sym typeface="Codec Pro"/>
                </a:rPr>
                <a:t>Uses a simplex grid (triangles in 2D, tetrahedrons in 3D).</a:t>
              </a:r>
            </a:p>
            <a:p>
              <a:pPr algn="l" marL="433098" indent="-216549" lvl="1">
                <a:lnSpc>
                  <a:spcPts val="2808"/>
                </a:lnSpc>
                <a:buFont typeface="Arial"/>
                <a:buChar char="•"/>
              </a:pPr>
              <a:r>
                <a:rPr lang="en-US" sz="2006">
                  <a:solidFill>
                    <a:srgbClr val="FFFFFF"/>
                  </a:solidFill>
                  <a:latin typeface="Codec Pro"/>
                  <a:ea typeface="Codec Pro"/>
                  <a:cs typeface="Codec Pro"/>
                  <a:sym typeface="Codec Pro"/>
                </a:rPr>
                <a:t>Unlike Perlin noise, which can exhibit noticeable grid patterns, simplex noise is visually isotropic</a:t>
              </a:r>
            </a:p>
          </p:txBody>
        </p:sp>
      </p:grpSp>
      <p:grpSp>
        <p:nvGrpSpPr>
          <p:cNvPr name="Group 22" id="22"/>
          <p:cNvGrpSpPr/>
          <p:nvPr/>
        </p:nvGrpSpPr>
        <p:grpSpPr>
          <a:xfrm rot="0">
            <a:off x="6822742" y="1972507"/>
            <a:ext cx="5719285" cy="4686023"/>
            <a:chOff x="0" y="0"/>
            <a:chExt cx="7625714" cy="6248030"/>
          </a:xfrm>
        </p:grpSpPr>
        <p:grpSp>
          <p:nvGrpSpPr>
            <p:cNvPr name="Group 23" id="23"/>
            <p:cNvGrpSpPr/>
            <p:nvPr/>
          </p:nvGrpSpPr>
          <p:grpSpPr>
            <a:xfrm rot="0">
              <a:off x="0" y="0"/>
              <a:ext cx="7625714" cy="6248030"/>
              <a:chOff x="0" y="0"/>
              <a:chExt cx="1571222" cy="1287360"/>
            </a:xfrm>
          </p:grpSpPr>
          <p:sp>
            <p:nvSpPr>
              <p:cNvPr name="Freeform 24" id="24"/>
              <p:cNvSpPr/>
              <p:nvPr/>
            </p:nvSpPr>
            <p:spPr>
              <a:xfrm flipH="false" flipV="false" rot="0">
                <a:off x="0" y="0"/>
                <a:ext cx="1571222" cy="1287360"/>
              </a:xfrm>
              <a:custGeom>
                <a:avLst/>
                <a:gdLst/>
                <a:ahLst/>
                <a:cxnLst/>
                <a:rect r="r" b="b" t="t" l="l"/>
                <a:pathLst>
                  <a:path h="1287360" w="1571222">
                    <a:moveTo>
                      <a:pt x="58398" y="0"/>
                    </a:moveTo>
                    <a:lnTo>
                      <a:pt x="1512824" y="0"/>
                    </a:lnTo>
                    <a:cubicBezTo>
                      <a:pt x="1545076" y="0"/>
                      <a:pt x="1571222" y="26146"/>
                      <a:pt x="1571222" y="58398"/>
                    </a:cubicBezTo>
                    <a:lnTo>
                      <a:pt x="1571222" y="1228962"/>
                    </a:lnTo>
                    <a:cubicBezTo>
                      <a:pt x="1571222" y="1261215"/>
                      <a:pt x="1545076" y="1287360"/>
                      <a:pt x="1512824" y="1287360"/>
                    </a:cubicBezTo>
                    <a:lnTo>
                      <a:pt x="58398" y="1287360"/>
                    </a:lnTo>
                    <a:cubicBezTo>
                      <a:pt x="26146" y="1287360"/>
                      <a:pt x="0" y="1261215"/>
                      <a:pt x="0" y="1228962"/>
                    </a:cubicBezTo>
                    <a:lnTo>
                      <a:pt x="0" y="58398"/>
                    </a:lnTo>
                    <a:cubicBezTo>
                      <a:pt x="0" y="26146"/>
                      <a:pt x="26146" y="0"/>
                      <a:pt x="58398" y="0"/>
                    </a:cubicBezTo>
                    <a:close/>
                  </a:path>
                </a:pathLst>
              </a:custGeom>
              <a:solidFill>
                <a:srgbClr val="000000">
                  <a:alpha val="0"/>
                </a:srgbClr>
              </a:solidFill>
              <a:ln w="66675" cap="rnd">
                <a:solidFill>
                  <a:srgbClr val="00689F"/>
                </a:solidFill>
                <a:prstDash val="dash"/>
                <a:round/>
              </a:ln>
            </p:spPr>
          </p:sp>
          <p:sp>
            <p:nvSpPr>
              <p:cNvPr name="TextBox 25" id="25"/>
              <p:cNvSpPr txBox="true"/>
              <p:nvPr/>
            </p:nvSpPr>
            <p:spPr>
              <a:xfrm>
                <a:off x="0" y="-76200"/>
                <a:ext cx="1571222" cy="1363560"/>
              </a:xfrm>
              <a:prstGeom prst="rect">
                <a:avLst/>
              </a:prstGeom>
            </p:spPr>
            <p:txBody>
              <a:bodyPr anchor="ctr" rtlCol="false" tIns="50800" lIns="50800" bIns="50800" rIns="50800"/>
              <a:lstStyle/>
              <a:p>
                <a:pPr algn="ctr">
                  <a:lnSpc>
                    <a:spcPts val="2868"/>
                  </a:lnSpc>
                </a:pPr>
              </a:p>
            </p:txBody>
          </p:sp>
        </p:grpSp>
        <p:sp>
          <p:nvSpPr>
            <p:cNvPr name="TextBox 26" id="26"/>
            <p:cNvSpPr txBox="true"/>
            <p:nvPr/>
          </p:nvSpPr>
          <p:spPr>
            <a:xfrm rot="0">
              <a:off x="59466" y="108832"/>
              <a:ext cx="7566247" cy="5939168"/>
            </a:xfrm>
            <a:prstGeom prst="rect">
              <a:avLst/>
            </a:prstGeom>
          </p:spPr>
          <p:txBody>
            <a:bodyPr anchor="t" rtlCol="false" tIns="0" lIns="0" bIns="0" rIns="0">
              <a:spAutoFit/>
            </a:bodyPr>
            <a:lstStyle/>
            <a:p>
              <a:pPr algn="l">
                <a:lnSpc>
                  <a:spcPts val="3206"/>
                </a:lnSpc>
              </a:pPr>
              <a:r>
                <a:rPr lang="en-US" sz="2290" b="true">
                  <a:solidFill>
                    <a:srgbClr val="204A87"/>
                  </a:solidFill>
                  <a:latin typeface="Codec Pro Bold"/>
                  <a:ea typeface="Codec Pro Bold"/>
                  <a:cs typeface="Codec Pro Bold"/>
                  <a:sym typeface="Codec Pro Bold"/>
                </a:rPr>
                <a:t>     ALGORITHM</a:t>
              </a:r>
            </a:p>
            <a:p>
              <a:pPr algn="l" marL="494537" indent="-247269" lvl="1">
                <a:lnSpc>
                  <a:spcPts val="3206"/>
                </a:lnSpc>
                <a:buFont typeface="Arial"/>
                <a:buChar char="•"/>
              </a:pPr>
              <a:r>
                <a:rPr lang="en-US" b="true" sz="2290">
                  <a:solidFill>
                    <a:srgbClr val="204A87"/>
                  </a:solidFill>
                  <a:latin typeface="Codec Pro Bold"/>
                  <a:ea typeface="Codec Pro Bold"/>
                  <a:cs typeface="Codec Pro Bold"/>
                  <a:sym typeface="Codec Pro Bold"/>
                </a:rPr>
                <a:t>Coordinate Skewing: Transforming the input coordinates to align with a skewed grid, which helps in determining the simplex that contains the point.</a:t>
              </a:r>
            </a:p>
            <a:p>
              <a:pPr algn="l" marL="494537" indent="-247269" lvl="1">
                <a:lnSpc>
                  <a:spcPts val="3206"/>
                </a:lnSpc>
                <a:buFont typeface="Arial"/>
                <a:buChar char="•"/>
              </a:pPr>
              <a:r>
                <a:rPr lang="en-US" b="true" sz="2290">
                  <a:solidFill>
                    <a:srgbClr val="204A87"/>
                  </a:solidFill>
                  <a:latin typeface="Codec Pro Bold"/>
                  <a:ea typeface="Codec Pro Bold"/>
                  <a:cs typeface="Codec Pro Bold"/>
                  <a:sym typeface="Codec Pro Bold"/>
                </a:rPr>
                <a:t>Simplicial Subdivision:  The space is divided into simplices [triangles, tetrahedrons]</a:t>
              </a:r>
            </a:p>
            <a:p>
              <a:pPr algn="l" marL="494537" indent="-247269" lvl="1">
                <a:lnSpc>
                  <a:spcPts val="3206"/>
                </a:lnSpc>
                <a:buFont typeface="Arial"/>
                <a:buChar char="•"/>
              </a:pPr>
              <a:r>
                <a:rPr lang="en-US" b="true" sz="2290">
                  <a:solidFill>
                    <a:srgbClr val="204A87"/>
                  </a:solidFill>
                  <a:latin typeface="Codec Pro Bold"/>
                  <a:ea typeface="Codec Pro Bold"/>
                  <a:cs typeface="Codec Pro Bold"/>
                  <a:sym typeface="Codec Pro Bold"/>
                </a:rPr>
                <a:t>Gradient vector selection and noise calculation by kernel summation.</a:t>
              </a:r>
            </a:p>
          </p:txBody>
        </p:sp>
      </p:grpSp>
      <p:sp>
        <p:nvSpPr>
          <p:cNvPr name="Freeform 27" id="27"/>
          <p:cNvSpPr/>
          <p:nvPr/>
        </p:nvSpPr>
        <p:spPr>
          <a:xfrm flipH="false" flipV="false" rot="0">
            <a:off x="5875395" y="7620208"/>
            <a:ext cx="5566753" cy="2601852"/>
          </a:xfrm>
          <a:custGeom>
            <a:avLst/>
            <a:gdLst/>
            <a:ahLst/>
            <a:cxnLst/>
            <a:rect r="r" b="b" t="t" l="l"/>
            <a:pathLst>
              <a:path h="2601852" w="5566753">
                <a:moveTo>
                  <a:pt x="0" y="0"/>
                </a:moveTo>
                <a:lnTo>
                  <a:pt x="5566753" y="0"/>
                </a:lnTo>
                <a:lnTo>
                  <a:pt x="5566753" y="2601852"/>
                </a:lnTo>
                <a:lnTo>
                  <a:pt x="0" y="2601852"/>
                </a:lnTo>
                <a:lnTo>
                  <a:pt x="0" y="0"/>
                </a:lnTo>
                <a:close/>
              </a:path>
            </a:pathLst>
          </a:custGeom>
          <a:blipFill>
            <a:blip r:embed="rId11"/>
            <a:stretch>
              <a:fillRect l="0" t="0" r="0" b="0"/>
            </a:stretch>
          </a:blipFill>
        </p:spPr>
      </p:sp>
      <p:grpSp>
        <p:nvGrpSpPr>
          <p:cNvPr name="Group 28" id="28"/>
          <p:cNvGrpSpPr/>
          <p:nvPr/>
        </p:nvGrpSpPr>
        <p:grpSpPr>
          <a:xfrm rot="0">
            <a:off x="10891800" y="8255569"/>
            <a:ext cx="7253786" cy="1920320"/>
            <a:chOff x="0" y="0"/>
            <a:chExt cx="9671715" cy="2560427"/>
          </a:xfrm>
        </p:grpSpPr>
        <p:sp>
          <p:nvSpPr>
            <p:cNvPr name="Freeform 29" id="29"/>
            <p:cNvSpPr/>
            <p:nvPr/>
          </p:nvSpPr>
          <p:spPr>
            <a:xfrm flipH="false" flipV="false" rot="0">
              <a:off x="0" y="0"/>
              <a:ext cx="9589830" cy="2560427"/>
            </a:xfrm>
            <a:custGeom>
              <a:avLst/>
              <a:gdLst/>
              <a:ahLst/>
              <a:cxnLst/>
              <a:rect r="r" b="b" t="t" l="l"/>
              <a:pathLst>
                <a:path h="2560427" w="9589830">
                  <a:moveTo>
                    <a:pt x="0" y="0"/>
                  </a:moveTo>
                  <a:lnTo>
                    <a:pt x="9589830" y="0"/>
                  </a:lnTo>
                  <a:lnTo>
                    <a:pt x="9589830" y="2560427"/>
                  </a:lnTo>
                  <a:lnTo>
                    <a:pt x="0" y="2560427"/>
                  </a:lnTo>
                  <a:lnTo>
                    <a:pt x="0" y="0"/>
                  </a:lnTo>
                  <a:close/>
                </a:path>
              </a:pathLst>
            </a:custGeom>
            <a:blipFill>
              <a:blip r:embed="rId12"/>
              <a:stretch>
                <a:fillRect l="-806" t="-99914" r="-806" b="-27893"/>
              </a:stretch>
            </a:blipFill>
          </p:spPr>
        </p:sp>
        <p:sp>
          <p:nvSpPr>
            <p:cNvPr name="TextBox 30" id="30"/>
            <p:cNvSpPr txBox="true"/>
            <p:nvPr/>
          </p:nvSpPr>
          <p:spPr>
            <a:xfrm rot="0">
              <a:off x="166371" y="221275"/>
              <a:ext cx="9505344" cy="2051202"/>
            </a:xfrm>
            <a:prstGeom prst="rect">
              <a:avLst/>
            </a:prstGeom>
          </p:spPr>
          <p:txBody>
            <a:bodyPr anchor="t" rtlCol="false" tIns="0" lIns="0" bIns="0" rIns="0">
              <a:spAutoFit/>
            </a:bodyPr>
            <a:lstStyle/>
            <a:p>
              <a:pPr algn="l">
                <a:lnSpc>
                  <a:spcPts val="4181"/>
                </a:lnSpc>
              </a:pPr>
              <a:r>
                <a:rPr lang="en-US" sz="2986" u="sng">
                  <a:solidFill>
                    <a:srgbClr val="EBF5FE"/>
                  </a:solidFill>
                  <a:latin typeface="Handelson Five"/>
                  <a:ea typeface="Handelson Five"/>
                  <a:cs typeface="Handelson Five"/>
                  <a:sym typeface="Handelson Five"/>
                </a:rPr>
                <a:t>GAMES WHICH USE PERLIN AND SIMPLEX NOISE FOR RANDOM WORLD GENERATON:-</a:t>
              </a:r>
            </a:p>
            <a:p>
              <a:pPr algn="l">
                <a:lnSpc>
                  <a:spcPts val="4181"/>
                </a:lnSpc>
                <a:spcBef>
                  <a:spcPct val="0"/>
                </a:spcBef>
              </a:pPr>
              <a:r>
                <a:rPr lang="en-US" sz="2986">
                  <a:solidFill>
                    <a:srgbClr val="EBF5FE"/>
                  </a:solidFill>
                  <a:latin typeface="Handelson Five"/>
                  <a:ea typeface="Handelson Five"/>
                  <a:cs typeface="Handelson Five"/>
                  <a:sym typeface="Handelson Five"/>
                </a:rPr>
                <a:t>MINECRAFT, FACTORIO, TERRARIA</a:t>
              </a:r>
            </a:p>
          </p:txBody>
        </p:sp>
      </p:grpSp>
      <p:grpSp>
        <p:nvGrpSpPr>
          <p:cNvPr name="Group 31" id="31"/>
          <p:cNvGrpSpPr/>
          <p:nvPr/>
        </p:nvGrpSpPr>
        <p:grpSpPr>
          <a:xfrm rot="0">
            <a:off x="12827777" y="5717996"/>
            <a:ext cx="5317809" cy="2335790"/>
            <a:chOff x="0" y="0"/>
            <a:chExt cx="7090413" cy="3114386"/>
          </a:xfrm>
        </p:grpSpPr>
        <p:grpSp>
          <p:nvGrpSpPr>
            <p:cNvPr name="Group 32" id="32"/>
            <p:cNvGrpSpPr/>
            <p:nvPr/>
          </p:nvGrpSpPr>
          <p:grpSpPr>
            <a:xfrm rot="0">
              <a:off x="0" y="0"/>
              <a:ext cx="7090413" cy="3114386"/>
              <a:chOff x="0" y="0"/>
              <a:chExt cx="1400575" cy="615187"/>
            </a:xfrm>
          </p:grpSpPr>
          <p:sp>
            <p:nvSpPr>
              <p:cNvPr name="Freeform 33" id="33"/>
              <p:cNvSpPr/>
              <p:nvPr/>
            </p:nvSpPr>
            <p:spPr>
              <a:xfrm flipH="false" flipV="false" rot="0">
                <a:off x="0" y="0"/>
                <a:ext cx="1400575" cy="615187"/>
              </a:xfrm>
              <a:custGeom>
                <a:avLst/>
                <a:gdLst/>
                <a:ahLst/>
                <a:cxnLst/>
                <a:rect r="r" b="b" t="t" l="l"/>
                <a:pathLst>
                  <a:path h="615187" w="1400575">
                    <a:moveTo>
                      <a:pt x="32029" y="0"/>
                    </a:moveTo>
                    <a:lnTo>
                      <a:pt x="1368547" y="0"/>
                    </a:lnTo>
                    <a:cubicBezTo>
                      <a:pt x="1377041" y="0"/>
                      <a:pt x="1385188" y="3374"/>
                      <a:pt x="1391194" y="9381"/>
                    </a:cubicBezTo>
                    <a:cubicBezTo>
                      <a:pt x="1397201" y="15388"/>
                      <a:pt x="1400575" y="23534"/>
                      <a:pt x="1400575" y="32029"/>
                    </a:cubicBezTo>
                    <a:lnTo>
                      <a:pt x="1400575" y="583159"/>
                    </a:lnTo>
                    <a:cubicBezTo>
                      <a:pt x="1400575" y="591653"/>
                      <a:pt x="1397201" y="599800"/>
                      <a:pt x="1391194" y="605806"/>
                    </a:cubicBezTo>
                    <a:cubicBezTo>
                      <a:pt x="1385188" y="611813"/>
                      <a:pt x="1377041" y="615187"/>
                      <a:pt x="1368547" y="615187"/>
                    </a:cubicBezTo>
                    <a:lnTo>
                      <a:pt x="32029" y="615187"/>
                    </a:lnTo>
                    <a:cubicBezTo>
                      <a:pt x="23534" y="615187"/>
                      <a:pt x="15388" y="611813"/>
                      <a:pt x="9381" y="605806"/>
                    </a:cubicBezTo>
                    <a:cubicBezTo>
                      <a:pt x="3374" y="599800"/>
                      <a:pt x="0" y="591653"/>
                      <a:pt x="0" y="583159"/>
                    </a:cubicBezTo>
                    <a:lnTo>
                      <a:pt x="0" y="32029"/>
                    </a:lnTo>
                    <a:cubicBezTo>
                      <a:pt x="0" y="23534"/>
                      <a:pt x="3374" y="15388"/>
                      <a:pt x="9381" y="9381"/>
                    </a:cubicBezTo>
                    <a:cubicBezTo>
                      <a:pt x="15388" y="3374"/>
                      <a:pt x="23534" y="0"/>
                      <a:pt x="32029" y="0"/>
                    </a:cubicBezTo>
                    <a:close/>
                  </a:path>
                </a:pathLst>
              </a:custGeom>
              <a:solidFill>
                <a:srgbClr val="204A87"/>
              </a:solidFill>
            </p:spPr>
          </p:sp>
          <p:sp>
            <p:nvSpPr>
              <p:cNvPr name="TextBox 34" id="34"/>
              <p:cNvSpPr txBox="true"/>
              <p:nvPr/>
            </p:nvSpPr>
            <p:spPr>
              <a:xfrm>
                <a:off x="0" y="-76200"/>
                <a:ext cx="1400575" cy="691387"/>
              </a:xfrm>
              <a:prstGeom prst="rect">
                <a:avLst/>
              </a:prstGeom>
            </p:spPr>
            <p:txBody>
              <a:bodyPr anchor="ctr" rtlCol="false" tIns="50800" lIns="50800" bIns="50800" rIns="50800"/>
              <a:lstStyle/>
              <a:p>
                <a:pPr algn="ctr">
                  <a:lnSpc>
                    <a:spcPts val="2868"/>
                  </a:lnSpc>
                </a:pPr>
              </a:p>
            </p:txBody>
          </p:sp>
        </p:grpSp>
        <p:sp>
          <p:nvSpPr>
            <p:cNvPr name="TextBox 35" id="35"/>
            <p:cNvSpPr txBox="true"/>
            <p:nvPr/>
          </p:nvSpPr>
          <p:spPr>
            <a:xfrm rot="0">
              <a:off x="213487" y="95736"/>
              <a:ext cx="6663438" cy="2837188"/>
            </a:xfrm>
            <a:prstGeom prst="rect">
              <a:avLst/>
            </a:prstGeom>
          </p:spPr>
          <p:txBody>
            <a:bodyPr anchor="t" rtlCol="false" tIns="0" lIns="0" bIns="0" rIns="0">
              <a:spAutoFit/>
            </a:bodyPr>
            <a:lstStyle/>
            <a:p>
              <a:pPr algn="l">
                <a:lnSpc>
                  <a:spcPts val="2808"/>
                </a:lnSpc>
              </a:pPr>
              <a:r>
                <a:rPr lang="en-US" sz="2006" b="true">
                  <a:solidFill>
                    <a:srgbClr val="FFFFFF"/>
                  </a:solidFill>
                  <a:latin typeface="Codec Pro Bold"/>
                  <a:ea typeface="Codec Pro Bold"/>
                  <a:cs typeface="Codec Pro Bold"/>
                  <a:sym typeface="Codec Pro Bold"/>
                </a:rPr>
                <a:t>WHAT ARE DIMENSIONAL ARTIFACTS?</a:t>
              </a:r>
            </a:p>
            <a:p>
              <a:pPr algn="l">
                <a:lnSpc>
                  <a:spcPts val="2808"/>
                </a:lnSpc>
              </a:pPr>
            </a:p>
            <a:p>
              <a:pPr algn="l">
                <a:lnSpc>
                  <a:spcPts val="2808"/>
                </a:lnSpc>
              </a:pPr>
              <a:r>
                <a:rPr lang="en-US" sz="2006" b="true">
                  <a:solidFill>
                    <a:srgbClr val="FFFFFF"/>
                  </a:solidFill>
                  <a:latin typeface="Codec Pro Bold"/>
                  <a:ea typeface="Codec Pro Bold"/>
                  <a:cs typeface="Codec Pro Bold"/>
                  <a:sym typeface="Codec Pro Bold"/>
                </a:rPr>
                <a:t>D</a:t>
              </a:r>
              <a:r>
                <a:rPr lang="en-US" sz="2006">
                  <a:solidFill>
                    <a:srgbClr val="FFFFFF"/>
                  </a:solidFill>
                  <a:latin typeface="Codec Pro"/>
                  <a:ea typeface="Codec Pro"/>
                  <a:cs typeface="Codec Pro"/>
                  <a:sym typeface="Codec Pro"/>
                </a:rPr>
                <a:t>imensional artifacts are unwanted patterns or distortions that arise when generating procedural noise, particularly in multi-dimensional spaces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4387873" y="7808799"/>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49670" y="357541"/>
            <a:ext cx="8623494" cy="1097536"/>
            <a:chOff x="0" y="0"/>
            <a:chExt cx="11497993" cy="1463381"/>
          </a:xfrm>
        </p:grpSpPr>
        <p:sp>
          <p:nvSpPr>
            <p:cNvPr name="Freeform 4" id="4"/>
            <p:cNvSpPr/>
            <p:nvPr/>
          </p:nvSpPr>
          <p:spPr>
            <a:xfrm flipH="false" flipV="false" rot="0">
              <a:off x="0" y="0"/>
              <a:ext cx="11497993" cy="1463381"/>
            </a:xfrm>
            <a:custGeom>
              <a:avLst/>
              <a:gdLst/>
              <a:ahLst/>
              <a:cxnLst/>
              <a:rect r="r" b="b" t="t" l="l"/>
              <a:pathLst>
                <a:path h="1463381" w="11497993">
                  <a:moveTo>
                    <a:pt x="0" y="0"/>
                  </a:moveTo>
                  <a:lnTo>
                    <a:pt x="11497993" y="0"/>
                  </a:lnTo>
                  <a:lnTo>
                    <a:pt x="11497993" y="1463381"/>
                  </a:lnTo>
                  <a:lnTo>
                    <a:pt x="0" y="1463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352868" y="331212"/>
              <a:ext cx="875783" cy="858406"/>
              <a:chOff x="0" y="0"/>
              <a:chExt cx="345988" cy="339123"/>
            </a:xfrm>
          </p:grpSpPr>
          <p:sp>
            <p:nvSpPr>
              <p:cNvPr name="Freeform 6" id="6"/>
              <p:cNvSpPr/>
              <p:nvPr/>
            </p:nvSpPr>
            <p:spPr>
              <a:xfrm flipH="false" flipV="false" rot="0">
                <a:off x="0" y="0"/>
                <a:ext cx="345988" cy="339123"/>
              </a:xfrm>
              <a:custGeom>
                <a:avLst/>
                <a:gdLst/>
                <a:ahLst/>
                <a:cxnLst/>
                <a:rect r="r" b="b" t="t" l="l"/>
                <a:pathLst>
                  <a:path h="339123" w="345988">
                    <a:moveTo>
                      <a:pt x="0" y="0"/>
                    </a:moveTo>
                    <a:lnTo>
                      <a:pt x="345988" y="0"/>
                    </a:lnTo>
                    <a:lnTo>
                      <a:pt x="345988" y="339123"/>
                    </a:lnTo>
                    <a:lnTo>
                      <a:pt x="0" y="339123"/>
                    </a:lnTo>
                    <a:close/>
                  </a:path>
                </a:pathLst>
              </a:custGeom>
              <a:solidFill>
                <a:srgbClr val="00204B"/>
              </a:solidFill>
            </p:spPr>
          </p:sp>
          <p:sp>
            <p:nvSpPr>
              <p:cNvPr name="TextBox 7" id="7"/>
              <p:cNvSpPr txBox="true"/>
              <p:nvPr/>
            </p:nvSpPr>
            <p:spPr>
              <a:xfrm>
                <a:off x="0" y="-76200"/>
                <a:ext cx="345988" cy="415323"/>
              </a:xfrm>
              <a:prstGeom prst="rect">
                <a:avLst/>
              </a:prstGeom>
            </p:spPr>
            <p:txBody>
              <a:bodyPr anchor="ctr" rtlCol="false" tIns="50800" lIns="50800" bIns="50800" rIns="50800"/>
              <a:lstStyle/>
              <a:p>
                <a:pPr algn="ctr">
                  <a:lnSpc>
                    <a:spcPts val="2868"/>
                  </a:lnSpc>
                </a:pPr>
              </a:p>
            </p:txBody>
          </p:sp>
        </p:grpSp>
        <p:sp>
          <p:nvSpPr>
            <p:cNvPr name="Freeform 8" id="8"/>
            <p:cNvSpPr/>
            <p:nvPr/>
          </p:nvSpPr>
          <p:spPr>
            <a:xfrm flipH="false" flipV="false" rot="0">
              <a:off x="10313687" y="319770"/>
              <a:ext cx="954147" cy="954147"/>
            </a:xfrm>
            <a:custGeom>
              <a:avLst/>
              <a:gdLst/>
              <a:ahLst/>
              <a:cxnLst/>
              <a:rect r="r" b="b" t="t" l="l"/>
              <a:pathLst>
                <a:path h="954147" w="954147">
                  <a:moveTo>
                    <a:pt x="0" y="0"/>
                  </a:moveTo>
                  <a:lnTo>
                    <a:pt x="954147" y="0"/>
                  </a:lnTo>
                  <a:lnTo>
                    <a:pt x="954147" y="954147"/>
                  </a:lnTo>
                  <a:lnTo>
                    <a:pt x="0" y="9541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3927281" y="234045"/>
              <a:ext cx="6386406" cy="900799"/>
            </a:xfrm>
            <a:prstGeom prst="rect">
              <a:avLst/>
            </a:prstGeom>
          </p:spPr>
          <p:txBody>
            <a:bodyPr anchor="t" rtlCol="false" tIns="0" lIns="0" bIns="0" rIns="0">
              <a:spAutoFit/>
            </a:bodyPr>
            <a:lstStyle/>
            <a:p>
              <a:pPr algn="l">
                <a:lnSpc>
                  <a:spcPts val="5681"/>
                </a:lnSpc>
                <a:spcBef>
                  <a:spcPct val="0"/>
                </a:spcBef>
              </a:pPr>
              <a:r>
                <a:rPr lang="en-US" sz="4057">
                  <a:solidFill>
                    <a:srgbClr val="00204B"/>
                  </a:solidFill>
                  <a:latin typeface="Handelson Five"/>
                  <a:ea typeface="Handelson Five"/>
                  <a:cs typeface="Handelson Five"/>
                  <a:sym typeface="Handelson Five"/>
                </a:rPr>
                <a:t>CELLULAR AUTOMATA</a:t>
              </a:r>
            </a:p>
          </p:txBody>
        </p:sp>
      </p:grpSp>
      <p:grpSp>
        <p:nvGrpSpPr>
          <p:cNvPr name="Group 10" id="10"/>
          <p:cNvGrpSpPr/>
          <p:nvPr/>
        </p:nvGrpSpPr>
        <p:grpSpPr>
          <a:xfrm rot="0">
            <a:off x="498276" y="1831831"/>
            <a:ext cx="6059600" cy="3561435"/>
            <a:chOff x="0" y="0"/>
            <a:chExt cx="8079467" cy="4748580"/>
          </a:xfrm>
        </p:grpSpPr>
        <p:grpSp>
          <p:nvGrpSpPr>
            <p:cNvPr name="Group 11" id="11"/>
            <p:cNvGrpSpPr/>
            <p:nvPr/>
          </p:nvGrpSpPr>
          <p:grpSpPr>
            <a:xfrm rot="0">
              <a:off x="0" y="0"/>
              <a:ext cx="8079467" cy="4748580"/>
              <a:chOff x="0" y="0"/>
              <a:chExt cx="1504696" cy="884362"/>
            </a:xfrm>
          </p:grpSpPr>
          <p:sp>
            <p:nvSpPr>
              <p:cNvPr name="Freeform 12" id="12"/>
              <p:cNvSpPr/>
              <p:nvPr/>
            </p:nvSpPr>
            <p:spPr>
              <a:xfrm flipH="false" flipV="false" rot="0">
                <a:off x="0" y="0"/>
                <a:ext cx="1504696" cy="884362"/>
              </a:xfrm>
              <a:custGeom>
                <a:avLst/>
                <a:gdLst/>
                <a:ahLst/>
                <a:cxnLst/>
                <a:rect r="r" b="b" t="t" l="l"/>
                <a:pathLst>
                  <a:path h="884362" w="1504696">
                    <a:moveTo>
                      <a:pt x="50896" y="0"/>
                    </a:moveTo>
                    <a:lnTo>
                      <a:pt x="1453801" y="0"/>
                    </a:lnTo>
                    <a:cubicBezTo>
                      <a:pt x="1481910" y="0"/>
                      <a:pt x="1504696" y="22787"/>
                      <a:pt x="1504696" y="50896"/>
                    </a:cubicBezTo>
                    <a:lnTo>
                      <a:pt x="1504696" y="833466"/>
                    </a:lnTo>
                    <a:cubicBezTo>
                      <a:pt x="1504696" y="846965"/>
                      <a:pt x="1499334" y="859910"/>
                      <a:pt x="1489789" y="869455"/>
                    </a:cubicBezTo>
                    <a:cubicBezTo>
                      <a:pt x="1480245" y="879000"/>
                      <a:pt x="1467299" y="884362"/>
                      <a:pt x="1453801" y="884362"/>
                    </a:cubicBezTo>
                    <a:lnTo>
                      <a:pt x="50896" y="884362"/>
                    </a:lnTo>
                    <a:cubicBezTo>
                      <a:pt x="37397" y="884362"/>
                      <a:pt x="24452" y="879000"/>
                      <a:pt x="14907" y="869455"/>
                    </a:cubicBezTo>
                    <a:cubicBezTo>
                      <a:pt x="5362" y="859910"/>
                      <a:pt x="0" y="846965"/>
                      <a:pt x="0" y="833466"/>
                    </a:cubicBezTo>
                    <a:lnTo>
                      <a:pt x="0" y="50896"/>
                    </a:lnTo>
                    <a:cubicBezTo>
                      <a:pt x="0" y="37397"/>
                      <a:pt x="5362" y="24452"/>
                      <a:pt x="14907" y="14907"/>
                    </a:cubicBezTo>
                    <a:cubicBezTo>
                      <a:pt x="24452" y="5362"/>
                      <a:pt x="37397" y="0"/>
                      <a:pt x="50896" y="0"/>
                    </a:cubicBezTo>
                    <a:close/>
                  </a:path>
                </a:pathLst>
              </a:custGeom>
              <a:solidFill>
                <a:srgbClr val="000000">
                  <a:alpha val="0"/>
                </a:srgbClr>
              </a:solidFill>
              <a:ln w="66675" cap="rnd">
                <a:solidFill>
                  <a:srgbClr val="00689F"/>
                </a:solidFill>
                <a:prstDash val="dash"/>
                <a:round/>
              </a:ln>
            </p:spPr>
          </p:sp>
          <p:sp>
            <p:nvSpPr>
              <p:cNvPr name="TextBox 13" id="13"/>
              <p:cNvSpPr txBox="true"/>
              <p:nvPr/>
            </p:nvSpPr>
            <p:spPr>
              <a:xfrm>
                <a:off x="0" y="-76200"/>
                <a:ext cx="1504696" cy="960562"/>
              </a:xfrm>
              <a:prstGeom prst="rect">
                <a:avLst/>
              </a:prstGeom>
            </p:spPr>
            <p:txBody>
              <a:bodyPr anchor="ctr" rtlCol="false" tIns="60865" lIns="60865" bIns="60865" rIns="60865"/>
              <a:lstStyle/>
              <a:p>
                <a:pPr algn="ctr">
                  <a:lnSpc>
                    <a:spcPts val="2868"/>
                  </a:lnSpc>
                </a:pPr>
              </a:p>
            </p:txBody>
          </p:sp>
        </p:grpSp>
        <p:sp>
          <p:nvSpPr>
            <p:cNvPr name="TextBox 14" id="14"/>
            <p:cNvSpPr txBox="true"/>
            <p:nvPr/>
          </p:nvSpPr>
          <p:spPr>
            <a:xfrm rot="0">
              <a:off x="0" y="266947"/>
              <a:ext cx="7877211" cy="4138487"/>
            </a:xfrm>
            <a:prstGeom prst="rect">
              <a:avLst/>
            </a:prstGeom>
          </p:spPr>
          <p:txBody>
            <a:bodyPr anchor="t" rtlCol="false" tIns="0" lIns="0" bIns="0" rIns="0">
              <a:spAutoFit/>
            </a:bodyPr>
            <a:lstStyle/>
            <a:p>
              <a:pPr algn="l">
                <a:lnSpc>
                  <a:spcPts val="3099"/>
                </a:lnSpc>
              </a:pPr>
              <a:r>
                <a:rPr lang="en-US" sz="2214" b="true">
                  <a:solidFill>
                    <a:srgbClr val="204A87"/>
                  </a:solidFill>
                  <a:latin typeface="Codec Pro Bold"/>
                  <a:ea typeface="Codec Pro Bold"/>
                  <a:cs typeface="Codec Pro Bold"/>
                  <a:sym typeface="Codec Pro Bold"/>
                </a:rPr>
                <a:t>    OVERVIEW</a:t>
              </a:r>
            </a:p>
            <a:p>
              <a:pPr algn="l" marL="478036" indent="-239018" lvl="1">
                <a:lnSpc>
                  <a:spcPts val="3099"/>
                </a:lnSpc>
                <a:buFont typeface="Arial"/>
                <a:buChar char="•"/>
              </a:pPr>
              <a:r>
                <a:rPr lang="en-US" b="true" sz="2214">
                  <a:solidFill>
                    <a:srgbClr val="204A87"/>
                  </a:solidFill>
                  <a:latin typeface="Codec Pro Bold"/>
                  <a:ea typeface="Codec Pro Bold"/>
                  <a:cs typeface="Codec Pro Bold"/>
                  <a:sym typeface="Codec Pro Bold"/>
                </a:rPr>
                <a:t>C</a:t>
              </a:r>
              <a:r>
                <a:rPr lang="en-US" b="true" sz="2214" i="true">
                  <a:solidFill>
                    <a:srgbClr val="204A87"/>
                  </a:solidFill>
                  <a:latin typeface="Codec Pro Bold"/>
                  <a:ea typeface="Codec Pro Bold"/>
                  <a:cs typeface="Codec Pro Bold"/>
                  <a:sym typeface="Codec Pro Bold"/>
                </a:rPr>
                <a:t>ells live on a 1D or multidimensional grid.</a:t>
              </a:r>
            </a:p>
            <a:p>
              <a:pPr algn="l" marL="478036" indent="-239018" lvl="1">
                <a:lnSpc>
                  <a:spcPts val="3099"/>
                </a:lnSpc>
                <a:buFont typeface="Arial"/>
                <a:buChar char="•"/>
              </a:pPr>
              <a:r>
                <a:rPr lang="en-US" b="true" sz="2214" i="true">
                  <a:solidFill>
                    <a:srgbClr val="204A87"/>
                  </a:solidFill>
                  <a:latin typeface="Codec Pro Bold"/>
                  <a:ea typeface="Codec Pro Bold"/>
                  <a:cs typeface="Codec Pro Bold"/>
                  <a:sym typeface="Codec Pro Bold"/>
                </a:rPr>
                <a:t>Each cell has a state such as 0 or 1 or on and off.</a:t>
              </a:r>
            </a:p>
            <a:p>
              <a:pPr algn="l" marL="478036" indent="-239018" lvl="1">
                <a:lnSpc>
                  <a:spcPts val="3099"/>
                </a:lnSpc>
                <a:buFont typeface="Arial"/>
                <a:buChar char="•"/>
              </a:pPr>
              <a:r>
                <a:rPr lang="en-US" b="true" sz="2214" i="true">
                  <a:solidFill>
                    <a:srgbClr val="204A87"/>
                  </a:solidFill>
                  <a:latin typeface="Codec Pro Bold"/>
                  <a:ea typeface="Codec Pro Bold"/>
                  <a:cs typeface="Codec Pro Bold"/>
                  <a:sym typeface="Codec Pro Bold"/>
                </a:rPr>
                <a:t>The on or off state of a cell depends on a set  of </a:t>
              </a:r>
              <a:r>
                <a:rPr lang="en-US" b="true" sz="2214" i="true" u="sng">
                  <a:solidFill>
                    <a:srgbClr val="204A87"/>
                  </a:solidFill>
                  <a:latin typeface="Codec Pro Bold"/>
                  <a:ea typeface="Codec Pro Bold"/>
                  <a:cs typeface="Codec Pro Bold"/>
                  <a:sym typeface="Codec Pro Bold"/>
                </a:rPr>
                <a:t>rules </a:t>
              </a:r>
              <a:r>
                <a:rPr lang="en-US" b="true" sz="2214" i="true">
                  <a:solidFill>
                    <a:srgbClr val="204A87"/>
                  </a:solidFill>
                  <a:latin typeface="Codec Pro Bold"/>
                  <a:ea typeface="Codec Pro Bold"/>
                  <a:cs typeface="Codec Pro Bold"/>
                  <a:sym typeface="Codec Pro Bold"/>
                </a:rPr>
                <a:t>considering the initial states of its neighbouring cells</a:t>
              </a:r>
            </a:p>
          </p:txBody>
        </p:sp>
      </p:grpSp>
      <p:grpSp>
        <p:nvGrpSpPr>
          <p:cNvPr name="Group 15" id="15"/>
          <p:cNvGrpSpPr/>
          <p:nvPr/>
        </p:nvGrpSpPr>
        <p:grpSpPr>
          <a:xfrm rot="0">
            <a:off x="8791616" y="906309"/>
            <a:ext cx="8984191" cy="6353722"/>
            <a:chOff x="0" y="0"/>
            <a:chExt cx="11978922" cy="8471630"/>
          </a:xfrm>
        </p:grpSpPr>
        <p:grpSp>
          <p:nvGrpSpPr>
            <p:cNvPr name="Group 16" id="16"/>
            <p:cNvGrpSpPr/>
            <p:nvPr/>
          </p:nvGrpSpPr>
          <p:grpSpPr>
            <a:xfrm rot="0">
              <a:off x="0" y="0"/>
              <a:ext cx="11978922" cy="8471630"/>
              <a:chOff x="0" y="0"/>
              <a:chExt cx="2154112" cy="1523412"/>
            </a:xfrm>
          </p:grpSpPr>
          <p:sp>
            <p:nvSpPr>
              <p:cNvPr name="Freeform 17" id="17"/>
              <p:cNvSpPr/>
              <p:nvPr/>
            </p:nvSpPr>
            <p:spPr>
              <a:xfrm flipH="false" flipV="false" rot="0">
                <a:off x="0" y="0"/>
                <a:ext cx="2154112" cy="1523412"/>
              </a:xfrm>
              <a:custGeom>
                <a:avLst/>
                <a:gdLst/>
                <a:ahLst/>
                <a:cxnLst/>
                <a:rect r="r" b="b" t="t" l="l"/>
                <a:pathLst>
                  <a:path h="1523412" w="2154112">
                    <a:moveTo>
                      <a:pt x="38778" y="0"/>
                    </a:moveTo>
                    <a:lnTo>
                      <a:pt x="2115334" y="0"/>
                    </a:lnTo>
                    <a:cubicBezTo>
                      <a:pt x="2136751" y="0"/>
                      <a:pt x="2154112" y="17361"/>
                      <a:pt x="2154112" y="38778"/>
                    </a:cubicBezTo>
                    <a:lnTo>
                      <a:pt x="2154112" y="1484635"/>
                    </a:lnTo>
                    <a:cubicBezTo>
                      <a:pt x="2154112" y="1494919"/>
                      <a:pt x="2150027" y="1504782"/>
                      <a:pt x="2142754" y="1512055"/>
                    </a:cubicBezTo>
                    <a:cubicBezTo>
                      <a:pt x="2135482" y="1519327"/>
                      <a:pt x="2125619" y="1523412"/>
                      <a:pt x="2115334" y="1523412"/>
                    </a:cubicBezTo>
                    <a:lnTo>
                      <a:pt x="38778" y="1523412"/>
                    </a:lnTo>
                    <a:cubicBezTo>
                      <a:pt x="28493" y="1523412"/>
                      <a:pt x="18630" y="1519327"/>
                      <a:pt x="11358" y="1512055"/>
                    </a:cubicBezTo>
                    <a:cubicBezTo>
                      <a:pt x="4085" y="1504782"/>
                      <a:pt x="0" y="1494919"/>
                      <a:pt x="0" y="1484635"/>
                    </a:cubicBezTo>
                    <a:lnTo>
                      <a:pt x="0" y="38778"/>
                    </a:lnTo>
                    <a:cubicBezTo>
                      <a:pt x="0" y="28493"/>
                      <a:pt x="4085" y="18630"/>
                      <a:pt x="11358" y="11358"/>
                    </a:cubicBezTo>
                    <a:cubicBezTo>
                      <a:pt x="18630" y="4085"/>
                      <a:pt x="28493" y="0"/>
                      <a:pt x="38778" y="0"/>
                    </a:cubicBezTo>
                    <a:close/>
                  </a:path>
                </a:pathLst>
              </a:custGeom>
              <a:solidFill>
                <a:srgbClr val="000000">
                  <a:alpha val="0"/>
                </a:srgbClr>
              </a:solidFill>
              <a:ln w="66675" cap="rnd">
                <a:solidFill>
                  <a:srgbClr val="00689F"/>
                </a:solidFill>
                <a:prstDash val="dash"/>
                <a:round/>
              </a:ln>
            </p:spPr>
          </p:sp>
          <p:sp>
            <p:nvSpPr>
              <p:cNvPr name="TextBox 18" id="18"/>
              <p:cNvSpPr txBox="true"/>
              <p:nvPr/>
            </p:nvSpPr>
            <p:spPr>
              <a:xfrm>
                <a:off x="0" y="-76200"/>
                <a:ext cx="2154112" cy="1599612"/>
              </a:xfrm>
              <a:prstGeom prst="rect">
                <a:avLst/>
              </a:prstGeom>
            </p:spPr>
            <p:txBody>
              <a:bodyPr anchor="ctr" rtlCol="false" tIns="55802" lIns="55802" bIns="55802" rIns="55802"/>
              <a:lstStyle/>
              <a:p>
                <a:pPr algn="ctr">
                  <a:lnSpc>
                    <a:spcPts val="2868"/>
                  </a:lnSpc>
                </a:pPr>
              </a:p>
            </p:txBody>
          </p:sp>
        </p:grpSp>
        <p:sp>
          <p:nvSpPr>
            <p:cNvPr name="Freeform 19" id="19"/>
            <p:cNvSpPr/>
            <p:nvPr/>
          </p:nvSpPr>
          <p:spPr>
            <a:xfrm flipH="false" flipV="false" rot="0">
              <a:off x="4519602" y="3908816"/>
              <a:ext cx="5884148" cy="4310138"/>
            </a:xfrm>
            <a:custGeom>
              <a:avLst/>
              <a:gdLst/>
              <a:ahLst/>
              <a:cxnLst/>
              <a:rect r="r" b="b" t="t" l="l"/>
              <a:pathLst>
                <a:path h="4310138" w="5884148">
                  <a:moveTo>
                    <a:pt x="0" y="0"/>
                  </a:moveTo>
                  <a:lnTo>
                    <a:pt x="5884148" y="0"/>
                  </a:lnTo>
                  <a:lnTo>
                    <a:pt x="5884148" y="4310138"/>
                  </a:lnTo>
                  <a:lnTo>
                    <a:pt x="0" y="4310138"/>
                  </a:lnTo>
                  <a:lnTo>
                    <a:pt x="0" y="0"/>
                  </a:lnTo>
                  <a:close/>
                </a:path>
              </a:pathLst>
            </a:custGeom>
            <a:blipFill>
              <a:blip r:embed="rId8"/>
              <a:stretch>
                <a:fillRect l="0" t="0" r="0" b="0"/>
              </a:stretch>
            </a:blipFill>
          </p:spPr>
        </p:sp>
        <p:sp>
          <p:nvSpPr>
            <p:cNvPr name="TextBox 20" id="20"/>
            <p:cNvSpPr txBox="true"/>
            <p:nvPr/>
          </p:nvSpPr>
          <p:spPr>
            <a:xfrm rot="0">
              <a:off x="0" y="166950"/>
              <a:ext cx="11652743" cy="3741865"/>
            </a:xfrm>
            <a:prstGeom prst="rect">
              <a:avLst/>
            </a:prstGeom>
          </p:spPr>
          <p:txBody>
            <a:bodyPr anchor="t" rtlCol="false" tIns="0" lIns="0" bIns="0" rIns="0">
              <a:spAutoFit/>
            </a:bodyPr>
            <a:lstStyle/>
            <a:p>
              <a:pPr algn="l">
                <a:lnSpc>
                  <a:spcPts val="3210"/>
                </a:lnSpc>
              </a:pPr>
              <a:r>
                <a:rPr lang="en-US" sz="2293" b="true">
                  <a:solidFill>
                    <a:srgbClr val="204A87"/>
                  </a:solidFill>
                  <a:latin typeface="Codec Pro Bold"/>
                  <a:ea typeface="Codec Pro Bold"/>
                  <a:cs typeface="Codec Pro Bold"/>
                  <a:sym typeface="Codec Pro Bold"/>
                </a:rPr>
                <a:t>      EXAMPLE TO DEMONSTRATE THE ALGORITHM:-</a:t>
              </a:r>
            </a:p>
            <a:p>
              <a:pPr algn="l">
                <a:lnSpc>
                  <a:spcPts val="3210"/>
                </a:lnSpc>
              </a:pPr>
              <a:r>
                <a:rPr lang="en-US" sz="2293" b="true">
                  <a:solidFill>
                    <a:srgbClr val="204A87"/>
                  </a:solidFill>
                  <a:latin typeface="Codec Pro Bold"/>
                  <a:ea typeface="Codec Pro Bold"/>
                  <a:cs typeface="Codec Pro Bold"/>
                  <a:sym typeface="Codec Pro Bold"/>
                </a:rPr>
                <a:t>      Let us take RULE 110:-</a:t>
              </a:r>
            </a:p>
            <a:p>
              <a:pPr algn="l" marL="495081" indent="-247540" lvl="1">
                <a:lnSpc>
                  <a:spcPts val="3210"/>
                </a:lnSpc>
                <a:buFont typeface="Arial"/>
                <a:buChar char="•"/>
              </a:pPr>
              <a:r>
                <a:rPr lang="en-US" b="true" sz="2293">
                  <a:solidFill>
                    <a:srgbClr val="204A87"/>
                  </a:solidFill>
                  <a:latin typeface="Codec Pro Bold"/>
                  <a:ea typeface="Codec Pro Bold"/>
                  <a:cs typeface="Codec Pro Bold"/>
                  <a:sym typeface="Codec Pro Bold"/>
                </a:rPr>
                <a:t>If I</a:t>
              </a:r>
              <a:r>
                <a:rPr lang="en-US" b="true" sz="2293">
                  <a:solidFill>
                    <a:srgbClr val="204A87"/>
                  </a:solidFill>
                  <a:latin typeface="Codec Pro Bold"/>
                  <a:ea typeface="Codec Pro Bold"/>
                  <a:cs typeface="Codec Pro Bold"/>
                  <a:sym typeface="Codec Pro Bold"/>
                </a:rPr>
                <a:t>nital states of cell and neighbours are 1-&gt; Final state =0</a:t>
              </a:r>
            </a:p>
            <a:p>
              <a:pPr algn="l" marL="495081" indent="-247540" lvl="1">
                <a:lnSpc>
                  <a:spcPts val="3210"/>
                </a:lnSpc>
                <a:buFont typeface="Arial"/>
                <a:buChar char="•"/>
              </a:pPr>
              <a:r>
                <a:rPr lang="en-US" b="true" sz="2293">
                  <a:solidFill>
                    <a:srgbClr val="204A87"/>
                  </a:solidFill>
                  <a:latin typeface="Codec Pro Bold"/>
                  <a:ea typeface="Codec Pro Bold"/>
                  <a:cs typeface="Codec Pro Bold"/>
                  <a:sym typeface="Codec Pro Bold"/>
                </a:rPr>
                <a:t>If Inital states of cell and neighbours are 0-&gt; Final state =0</a:t>
              </a:r>
            </a:p>
            <a:p>
              <a:pPr algn="l" marL="495081" indent="-247540" lvl="1">
                <a:lnSpc>
                  <a:spcPts val="3210"/>
                </a:lnSpc>
                <a:buFont typeface="Arial"/>
                <a:buChar char="•"/>
              </a:pPr>
              <a:r>
                <a:rPr lang="en-US" b="true" sz="2293">
                  <a:solidFill>
                    <a:srgbClr val="204A87"/>
                  </a:solidFill>
                  <a:latin typeface="Codec Pro Bold"/>
                  <a:ea typeface="Codec Pro Bold"/>
                  <a:cs typeface="Codec Pro Bold"/>
                  <a:sym typeface="Codec Pro Bold"/>
                </a:rPr>
                <a:t>If cell and right neighbour is 0 but left neighbour is 1-&gt; Final state=0</a:t>
              </a:r>
            </a:p>
            <a:p>
              <a:pPr algn="l" marL="495081" indent="-247540" lvl="1">
                <a:lnSpc>
                  <a:spcPts val="3210"/>
                </a:lnSpc>
                <a:buFont typeface="Arial"/>
                <a:buChar char="•"/>
              </a:pPr>
              <a:r>
                <a:rPr lang="en-US" b="true" sz="2293">
                  <a:solidFill>
                    <a:srgbClr val="204A87"/>
                  </a:solidFill>
                  <a:latin typeface="Codec Pro Bold"/>
                  <a:ea typeface="Codec Pro Bold"/>
                  <a:cs typeface="Codec Pro Bold"/>
                  <a:sym typeface="Codec Pro Bold"/>
                </a:rPr>
                <a:t>Else -&gt;1</a:t>
              </a:r>
            </a:p>
          </p:txBody>
        </p:sp>
        <p:sp>
          <p:nvSpPr>
            <p:cNvPr name="TextBox 21" id="21"/>
            <p:cNvSpPr txBox="true"/>
            <p:nvPr/>
          </p:nvSpPr>
          <p:spPr>
            <a:xfrm rot="0">
              <a:off x="1683388" y="4159615"/>
              <a:ext cx="2568622" cy="549505"/>
            </a:xfrm>
            <a:prstGeom prst="rect">
              <a:avLst/>
            </a:prstGeom>
          </p:spPr>
          <p:txBody>
            <a:bodyPr anchor="t" rtlCol="false" tIns="0" lIns="0" bIns="0" rIns="0">
              <a:spAutoFit/>
            </a:bodyPr>
            <a:lstStyle/>
            <a:p>
              <a:pPr algn="ctr">
                <a:lnSpc>
                  <a:spcPts val="3286"/>
                </a:lnSpc>
                <a:spcBef>
                  <a:spcPct val="0"/>
                </a:spcBef>
              </a:pPr>
              <a:r>
                <a:rPr lang="en-US" sz="2347">
                  <a:solidFill>
                    <a:srgbClr val="000000"/>
                  </a:solidFill>
                  <a:latin typeface="Codec Pro"/>
                  <a:ea typeface="Codec Pro"/>
                  <a:cs typeface="Codec Pro"/>
                  <a:sym typeface="Codec Pro"/>
                </a:rPr>
                <a:t>INITIAL STATE</a:t>
              </a:r>
            </a:p>
          </p:txBody>
        </p:sp>
        <p:sp>
          <p:nvSpPr>
            <p:cNvPr name="TextBox 22" id="22"/>
            <p:cNvSpPr txBox="true"/>
            <p:nvPr/>
          </p:nvSpPr>
          <p:spPr>
            <a:xfrm rot="0">
              <a:off x="1774967" y="7626678"/>
              <a:ext cx="2477043" cy="592276"/>
            </a:xfrm>
            <a:prstGeom prst="rect">
              <a:avLst/>
            </a:prstGeom>
          </p:spPr>
          <p:txBody>
            <a:bodyPr anchor="t" rtlCol="false" tIns="0" lIns="0" bIns="0" rIns="0">
              <a:spAutoFit/>
            </a:bodyPr>
            <a:lstStyle/>
            <a:p>
              <a:pPr algn="ctr">
                <a:lnSpc>
                  <a:spcPts val="3450"/>
                </a:lnSpc>
                <a:spcBef>
                  <a:spcPct val="0"/>
                </a:spcBef>
              </a:pPr>
              <a:r>
                <a:rPr lang="en-US" sz="2464">
                  <a:solidFill>
                    <a:srgbClr val="000000"/>
                  </a:solidFill>
                  <a:latin typeface="Codec Pro"/>
                  <a:ea typeface="Codec Pro"/>
                  <a:cs typeface="Codec Pro"/>
                  <a:sym typeface="Codec Pro"/>
                </a:rPr>
                <a:t>FINAL STATE</a:t>
              </a:r>
            </a:p>
          </p:txBody>
        </p:sp>
      </p:grpSp>
      <p:grpSp>
        <p:nvGrpSpPr>
          <p:cNvPr name="Group 23" id="23"/>
          <p:cNvGrpSpPr/>
          <p:nvPr/>
        </p:nvGrpSpPr>
        <p:grpSpPr>
          <a:xfrm rot="0">
            <a:off x="1028700" y="5650447"/>
            <a:ext cx="7202929" cy="3573755"/>
            <a:chOff x="0" y="0"/>
            <a:chExt cx="9603906" cy="4765007"/>
          </a:xfrm>
        </p:grpSpPr>
        <p:grpSp>
          <p:nvGrpSpPr>
            <p:cNvPr name="Group 24" id="24"/>
            <p:cNvGrpSpPr/>
            <p:nvPr/>
          </p:nvGrpSpPr>
          <p:grpSpPr>
            <a:xfrm rot="0">
              <a:off x="0" y="0"/>
              <a:ext cx="9603906" cy="4765007"/>
              <a:chOff x="0" y="0"/>
              <a:chExt cx="1583349" cy="785584"/>
            </a:xfrm>
          </p:grpSpPr>
          <p:sp>
            <p:nvSpPr>
              <p:cNvPr name="Freeform 25" id="25"/>
              <p:cNvSpPr/>
              <p:nvPr/>
            </p:nvSpPr>
            <p:spPr>
              <a:xfrm flipH="false" flipV="false" rot="0">
                <a:off x="0" y="0"/>
                <a:ext cx="1583349" cy="785584"/>
              </a:xfrm>
              <a:custGeom>
                <a:avLst/>
                <a:gdLst/>
                <a:ahLst/>
                <a:cxnLst/>
                <a:rect r="r" b="b" t="t" l="l"/>
                <a:pathLst>
                  <a:path h="785584" w="1583349">
                    <a:moveTo>
                      <a:pt x="48367" y="0"/>
                    </a:moveTo>
                    <a:lnTo>
                      <a:pt x="1534982" y="0"/>
                    </a:lnTo>
                    <a:cubicBezTo>
                      <a:pt x="1547810" y="0"/>
                      <a:pt x="1560112" y="5096"/>
                      <a:pt x="1569183" y="14166"/>
                    </a:cubicBezTo>
                    <a:cubicBezTo>
                      <a:pt x="1578253" y="23237"/>
                      <a:pt x="1583349" y="35540"/>
                      <a:pt x="1583349" y="48367"/>
                    </a:cubicBezTo>
                    <a:lnTo>
                      <a:pt x="1583349" y="737216"/>
                    </a:lnTo>
                    <a:cubicBezTo>
                      <a:pt x="1583349" y="750044"/>
                      <a:pt x="1578253" y="762346"/>
                      <a:pt x="1569183" y="771417"/>
                    </a:cubicBezTo>
                    <a:cubicBezTo>
                      <a:pt x="1560112" y="780488"/>
                      <a:pt x="1547810" y="785584"/>
                      <a:pt x="1534982" y="785584"/>
                    </a:cubicBezTo>
                    <a:lnTo>
                      <a:pt x="48367" y="785584"/>
                    </a:lnTo>
                    <a:cubicBezTo>
                      <a:pt x="35540" y="785584"/>
                      <a:pt x="23237" y="780488"/>
                      <a:pt x="14166" y="771417"/>
                    </a:cubicBezTo>
                    <a:cubicBezTo>
                      <a:pt x="5096" y="762346"/>
                      <a:pt x="0" y="750044"/>
                      <a:pt x="0" y="737216"/>
                    </a:cubicBezTo>
                    <a:lnTo>
                      <a:pt x="0" y="48367"/>
                    </a:lnTo>
                    <a:cubicBezTo>
                      <a:pt x="0" y="35540"/>
                      <a:pt x="5096" y="23237"/>
                      <a:pt x="14166" y="14166"/>
                    </a:cubicBezTo>
                    <a:cubicBezTo>
                      <a:pt x="23237" y="5096"/>
                      <a:pt x="35540" y="0"/>
                      <a:pt x="48367" y="0"/>
                    </a:cubicBezTo>
                    <a:close/>
                  </a:path>
                </a:pathLst>
              </a:custGeom>
              <a:solidFill>
                <a:srgbClr val="204A87"/>
              </a:solidFill>
              <a:ln w="66675" cap="rnd">
                <a:solidFill>
                  <a:srgbClr val="10D3F9"/>
                </a:solidFill>
                <a:prstDash val="dash"/>
                <a:round/>
              </a:ln>
            </p:spPr>
          </p:sp>
          <p:sp>
            <p:nvSpPr>
              <p:cNvPr name="TextBox 26" id="26"/>
              <p:cNvSpPr txBox="true"/>
              <p:nvPr/>
            </p:nvSpPr>
            <p:spPr>
              <a:xfrm>
                <a:off x="0" y="-76200"/>
                <a:ext cx="1583349" cy="861784"/>
              </a:xfrm>
              <a:prstGeom prst="rect">
                <a:avLst/>
              </a:prstGeom>
            </p:spPr>
            <p:txBody>
              <a:bodyPr anchor="ctr" rtlCol="false" tIns="60865" lIns="60865" bIns="60865" rIns="60865"/>
              <a:lstStyle/>
              <a:p>
                <a:pPr algn="ctr">
                  <a:lnSpc>
                    <a:spcPts val="2868"/>
                  </a:lnSpc>
                </a:pPr>
              </a:p>
            </p:txBody>
          </p:sp>
        </p:grpSp>
        <p:sp>
          <p:nvSpPr>
            <p:cNvPr name="TextBox 27" id="27"/>
            <p:cNvSpPr txBox="true"/>
            <p:nvPr/>
          </p:nvSpPr>
          <p:spPr>
            <a:xfrm rot="0">
              <a:off x="238537" y="175010"/>
              <a:ext cx="8888295" cy="4472254"/>
            </a:xfrm>
            <a:prstGeom prst="rect">
              <a:avLst/>
            </a:prstGeom>
          </p:spPr>
          <p:txBody>
            <a:bodyPr anchor="t" rtlCol="false" tIns="0" lIns="0" bIns="0" rIns="0">
              <a:spAutoFit/>
            </a:bodyPr>
            <a:lstStyle/>
            <a:p>
              <a:pPr algn="l">
                <a:lnSpc>
                  <a:spcPts val="2942"/>
                </a:lnSpc>
              </a:pPr>
              <a:r>
                <a:rPr lang="en-US" sz="2101" b="true">
                  <a:solidFill>
                    <a:srgbClr val="EBF5FE"/>
                  </a:solidFill>
                  <a:latin typeface="Codec Pro Bold"/>
                  <a:ea typeface="Codec Pro Bold"/>
                  <a:cs typeface="Codec Pro Bold"/>
                  <a:sym typeface="Codec Pro Bold"/>
                </a:rPr>
                <a:t>     </a:t>
              </a:r>
              <a:r>
                <a:rPr lang="en-US" sz="2101" u="sng" b="true">
                  <a:solidFill>
                    <a:srgbClr val="EBF5FE"/>
                  </a:solidFill>
                  <a:latin typeface="Codec Pro Bold"/>
                  <a:ea typeface="Codec Pro Bold"/>
                  <a:cs typeface="Codec Pro Bold"/>
                  <a:sym typeface="Codec Pro Bold"/>
                </a:rPr>
                <a:t>VISUAL STYLE</a:t>
              </a:r>
              <a:r>
                <a:rPr lang="en-US" sz="2101" b="true">
                  <a:solidFill>
                    <a:srgbClr val="EBF5FE"/>
                  </a:solidFill>
                  <a:latin typeface="Codec Pro Bold"/>
                  <a:ea typeface="Codec Pro Bold"/>
                  <a:cs typeface="Codec Pro Bold"/>
                  <a:sym typeface="Codec Pro Bold"/>
                </a:rPr>
                <a:t>:-</a:t>
              </a:r>
            </a:p>
            <a:p>
              <a:pPr algn="l" marL="453715" indent="-226858" lvl="1">
                <a:lnSpc>
                  <a:spcPts val="2942"/>
                </a:lnSpc>
                <a:buFont typeface="Arial"/>
                <a:buChar char="•"/>
              </a:pPr>
              <a:r>
                <a:rPr lang="en-US" b="true" sz="2101">
                  <a:solidFill>
                    <a:srgbClr val="EBF5FE"/>
                  </a:solidFill>
                  <a:latin typeface="Codec Pro Bold"/>
                  <a:ea typeface="Codec Pro Bold"/>
                  <a:cs typeface="Codec Pro Bold"/>
                  <a:sym typeface="Codec Pro Bold"/>
                </a:rPr>
                <a:t>Blocky, grid-like patterns.</a:t>
              </a:r>
            </a:p>
            <a:p>
              <a:pPr algn="l" marL="453715" indent="-226858" lvl="1">
                <a:lnSpc>
                  <a:spcPts val="2942"/>
                </a:lnSpc>
                <a:buFont typeface="Arial"/>
                <a:buChar char="•"/>
              </a:pPr>
              <a:r>
                <a:rPr lang="en-US" b="true" sz="2101">
                  <a:solidFill>
                    <a:srgbClr val="EBF5FE"/>
                  </a:solidFill>
                  <a:latin typeface="Codec Pro Bold"/>
                  <a:ea typeface="Codec Pro Bold"/>
                  <a:cs typeface="Codec Pro Bold"/>
                  <a:sym typeface="Codec Pro Bold"/>
                </a:rPr>
                <a:t>Example: Jagged cave walls or maze-like dungeons.</a:t>
              </a:r>
            </a:p>
            <a:p>
              <a:pPr algn="l">
                <a:lnSpc>
                  <a:spcPts val="2942"/>
                </a:lnSpc>
              </a:pPr>
              <a:r>
                <a:rPr lang="en-US" sz="2101" b="true">
                  <a:solidFill>
                    <a:srgbClr val="EBF5FE"/>
                  </a:solidFill>
                  <a:latin typeface="Codec Pro Bold"/>
                  <a:ea typeface="Codec Pro Bold"/>
                  <a:cs typeface="Codec Pro Bold"/>
                  <a:sym typeface="Codec Pro Bold"/>
                </a:rPr>
                <a:t>     </a:t>
              </a:r>
              <a:r>
                <a:rPr lang="en-US" sz="2101" u="sng" b="true">
                  <a:solidFill>
                    <a:srgbClr val="EBF5FE"/>
                  </a:solidFill>
                  <a:latin typeface="Codec Pro Bold"/>
                  <a:ea typeface="Codec Pro Bold"/>
                  <a:cs typeface="Codec Pro Bold"/>
                  <a:sym typeface="Codec Pro Bold"/>
                </a:rPr>
                <a:t>APPLICATIONS</a:t>
              </a:r>
              <a:r>
                <a:rPr lang="en-US" sz="2101" b="true">
                  <a:solidFill>
                    <a:srgbClr val="EBF5FE"/>
                  </a:solidFill>
                  <a:latin typeface="Codec Pro Bold"/>
                  <a:ea typeface="Codec Pro Bold"/>
                  <a:cs typeface="Codec Pro Bold"/>
                  <a:sym typeface="Codec Pro Bold"/>
                </a:rPr>
                <a:t>:-</a:t>
              </a:r>
            </a:p>
            <a:p>
              <a:pPr algn="l" marL="453715" indent="-226858" lvl="1">
                <a:lnSpc>
                  <a:spcPts val="2942"/>
                </a:lnSpc>
                <a:buFont typeface="Arial"/>
                <a:buChar char="•"/>
              </a:pPr>
              <a:r>
                <a:rPr lang="en-US" b="true" sz="2101">
                  <a:solidFill>
                    <a:srgbClr val="EBF5FE"/>
                  </a:solidFill>
                  <a:latin typeface="Codec Pro Bold"/>
                  <a:ea typeface="Codec Pro Bold"/>
                  <a:cs typeface="Codec Pro Bold"/>
                  <a:sym typeface="Codec Pro Bold"/>
                </a:rPr>
                <a:t>Generate organic-looking structures like forests or coral reefs in games.</a:t>
              </a:r>
            </a:p>
            <a:p>
              <a:pPr algn="l" marL="453715" indent="-226858" lvl="1">
                <a:lnSpc>
                  <a:spcPts val="2942"/>
                </a:lnSpc>
                <a:buFont typeface="Arial"/>
                <a:buChar char="•"/>
              </a:pPr>
              <a:r>
                <a:rPr lang="en-US" b="true" sz="2101">
                  <a:solidFill>
                    <a:srgbClr val="EBF5FE"/>
                  </a:solidFill>
                  <a:latin typeface="Codec Pro Bold"/>
                  <a:ea typeface="Codec Pro Bold"/>
                  <a:cs typeface="Codec Pro Bold"/>
                  <a:sym typeface="Codec Pro Bold"/>
                </a:rPr>
                <a:t>Used in Parallel Processing, with each cell processing data individually</a:t>
              </a:r>
            </a:p>
          </p:txBody>
        </p:sp>
      </p:grpSp>
      <p:grpSp>
        <p:nvGrpSpPr>
          <p:cNvPr name="Group 28" id="28"/>
          <p:cNvGrpSpPr/>
          <p:nvPr/>
        </p:nvGrpSpPr>
        <p:grpSpPr>
          <a:xfrm rot="0">
            <a:off x="9859652" y="8128647"/>
            <a:ext cx="9056443" cy="1920320"/>
            <a:chOff x="0" y="0"/>
            <a:chExt cx="12075258" cy="2560427"/>
          </a:xfrm>
        </p:grpSpPr>
        <p:sp>
          <p:nvSpPr>
            <p:cNvPr name="Freeform 29" id="29"/>
            <p:cNvSpPr/>
            <p:nvPr/>
          </p:nvSpPr>
          <p:spPr>
            <a:xfrm flipH="false" flipV="false" rot="0">
              <a:off x="0" y="0"/>
              <a:ext cx="11973023" cy="2560427"/>
            </a:xfrm>
            <a:custGeom>
              <a:avLst/>
              <a:gdLst/>
              <a:ahLst/>
              <a:cxnLst/>
              <a:rect r="r" b="b" t="t" l="l"/>
              <a:pathLst>
                <a:path h="2560427" w="11973023">
                  <a:moveTo>
                    <a:pt x="0" y="0"/>
                  </a:moveTo>
                  <a:lnTo>
                    <a:pt x="11973023" y="0"/>
                  </a:lnTo>
                  <a:lnTo>
                    <a:pt x="11973023" y="2560427"/>
                  </a:lnTo>
                  <a:lnTo>
                    <a:pt x="0" y="2560427"/>
                  </a:lnTo>
                  <a:lnTo>
                    <a:pt x="0" y="0"/>
                  </a:lnTo>
                  <a:close/>
                </a:path>
              </a:pathLst>
            </a:custGeom>
            <a:blipFill>
              <a:blip r:embed="rId9"/>
              <a:stretch>
                <a:fillRect l="0" t="-134199" r="0" b="-45707"/>
              </a:stretch>
            </a:blipFill>
          </p:spPr>
        </p:sp>
        <p:sp>
          <p:nvSpPr>
            <p:cNvPr name="TextBox 30" id="30"/>
            <p:cNvSpPr txBox="true"/>
            <p:nvPr/>
          </p:nvSpPr>
          <p:spPr>
            <a:xfrm rot="0">
              <a:off x="207717" y="221275"/>
              <a:ext cx="11867541" cy="2061021"/>
            </a:xfrm>
            <a:prstGeom prst="rect">
              <a:avLst/>
            </a:prstGeom>
          </p:spPr>
          <p:txBody>
            <a:bodyPr anchor="t" rtlCol="false" tIns="0" lIns="0" bIns="0" rIns="0">
              <a:spAutoFit/>
            </a:bodyPr>
            <a:lstStyle/>
            <a:p>
              <a:pPr algn="l">
                <a:lnSpc>
                  <a:spcPts val="4181"/>
                </a:lnSpc>
              </a:pPr>
              <a:r>
                <a:rPr lang="en-US" sz="2986" u="sng">
                  <a:solidFill>
                    <a:srgbClr val="EBF5FE"/>
                  </a:solidFill>
                  <a:latin typeface="Handelson Five"/>
                  <a:ea typeface="Handelson Five"/>
                  <a:cs typeface="Handelson Five"/>
                  <a:sym typeface="Handelson Five"/>
                </a:rPr>
                <a:t>GAMES WHICH USE CELLULAR AUTOMATA FOR RANDOM WORLD GENERATON:-</a:t>
              </a:r>
            </a:p>
            <a:p>
              <a:pPr algn="l">
                <a:lnSpc>
                  <a:spcPts val="4181"/>
                </a:lnSpc>
                <a:spcBef>
                  <a:spcPct val="0"/>
                </a:spcBef>
              </a:pPr>
              <a:r>
                <a:rPr lang="en-US" sz="2986">
                  <a:solidFill>
                    <a:srgbClr val="EBF5FE"/>
                  </a:solidFill>
                  <a:latin typeface="Handelson Five"/>
                  <a:ea typeface="Handelson Five"/>
                  <a:cs typeface="Handelson Five"/>
                  <a:sym typeface="Handelson Five"/>
                </a:rPr>
                <a:t>GAME OF LIFE, DWARF FORTRESS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0972800" y="563187"/>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113730" y="679476"/>
            <a:ext cx="656837" cy="643805"/>
            <a:chOff x="0" y="0"/>
            <a:chExt cx="345988" cy="339123"/>
          </a:xfrm>
        </p:grpSpPr>
        <p:sp>
          <p:nvSpPr>
            <p:cNvPr name="Freeform 4" id="4"/>
            <p:cNvSpPr/>
            <p:nvPr/>
          </p:nvSpPr>
          <p:spPr>
            <a:xfrm flipH="false" flipV="false" rot="0">
              <a:off x="0" y="0"/>
              <a:ext cx="345988" cy="339123"/>
            </a:xfrm>
            <a:custGeom>
              <a:avLst/>
              <a:gdLst/>
              <a:ahLst/>
              <a:cxnLst/>
              <a:rect r="r" b="b" t="t" l="l"/>
              <a:pathLst>
                <a:path h="339123" w="345988">
                  <a:moveTo>
                    <a:pt x="0" y="0"/>
                  </a:moveTo>
                  <a:lnTo>
                    <a:pt x="345988" y="0"/>
                  </a:lnTo>
                  <a:lnTo>
                    <a:pt x="345988" y="339123"/>
                  </a:lnTo>
                  <a:lnTo>
                    <a:pt x="0" y="339123"/>
                  </a:lnTo>
                  <a:close/>
                </a:path>
              </a:pathLst>
            </a:custGeom>
            <a:solidFill>
              <a:srgbClr val="00204B"/>
            </a:solidFill>
          </p:spPr>
        </p:sp>
        <p:sp>
          <p:nvSpPr>
            <p:cNvPr name="TextBox 5" id="5"/>
            <p:cNvSpPr txBox="true"/>
            <p:nvPr/>
          </p:nvSpPr>
          <p:spPr>
            <a:xfrm>
              <a:off x="0" y="-76200"/>
              <a:ext cx="345988" cy="415323"/>
            </a:xfrm>
            <a:prstGeom prst="rect">
              <a:avLst/>
            </a:prstGeom>
          </p:spPr>
          <p:txBody>
            <a:bodyPr anchor="ctr" rtlCol="false" tIns="25400" lIns="25400" bIns="25400" rIns="25400"/>
            <a:lstStyle/>
            <a:p>
              <a:pPr algn="ctr">
                <a:lnSpc>
                  <a:spcPts val="2868"/>
                </a:lnSpc>
              </a:pPr>
            </a:p>
          </p:txBody>
        </p:sp>
      </p:grpSp>
      <p:sp>
        <p:nvSpPr>
          <p:cNvPr name="Freeform 6" id="6"/>
          <p:cNvSpPr/>
          <p:nvPr/>
        </p:nvSpPr>
        <p:spPr>
          <a:xfrm flipH="false" flipV="false" rot="0">
            <a:off x="11084343" y="670895"/>
            <a:ext cx="715610" cy="715610"/>
          </a:xfrm>
          <a:custGeom>
            <a:avLst/>
            <a:gdLst/>
            <a:ahLst/>
            <a:cxnLst/>
            <a:rect r="r" b="b" t="t" l="l"/>
            <a:pathLst>
              <a:path h="715610" w="715610">
                <a:moveTo>
                  <a:pt x="0" y="0"/>
                </a:moveTo>
                <a:lnTo>
                  <a:pt x="715610" y="0"/>
                </a:lnTo>
                <a:lnTo>
                  <a:pt x="715610" y="715610"/>
                </a:lnTo>
                <a:lnTo>
                  <a:pt x="0" y="7156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445411" y="1775434"/>
            <a:ext cx="7204490" cy="4023115"/>
            <a:chOff x="0" y="0"/>
            <a:chExt cx="9605986" cy="5364153"/>
          </a:xfrm>
        </p:grpSpPr>
        <p:grpSp>
          <p:nvGrpSpPr>
            <p:cNvPr name="Group 8" id="8"/>
            <p:cNvGrpSpPr/>
            <p:nvPr/>
          </p:nvGrpSpPr>
          <p:grpSpPr>
            <a:xfrm rot="0">
              <a:off x="0" y="0"/>
              <a:ext cx="9605986" cy="5364153"/>
              <a:chOff x="0" y="0"/>
              <a:chExt cx="1583692" cy="884362"/>
            </a:xfrm>
          </p:grpSpPr>
          <p:sp>
            <p:nvSpPr>
              <p:cNvPr name="Freeform 9" id="9"/>
              <p:cNvSpPr/>
              <p:nvPr/>
            </p:nvSpPr>
            <p:spPr>
              <a:xfrm flipH="false" flipV="false" rot="0">
                <a:off x="0" y="0"/>
                <a:ext cx="1583692" cy="884362"/>
              </a:xfrm>
              <a:custGeom>
                <a:avLst/>
                <a:gdLst/>
                <a:ahLst/>
                <a:cxnLst/>
                <a:rect r="r" b="b" t="t" l="l"/>
                <a:pathLst>
                  <a:path h="884362" w="1583692">
                    <a:moveTo>
                      <a:pt x="48357" y="0"/>
                    </a:moveTo>
                    <a:lnTo>
                      <a:pt x="1535335" y="0"/>
                    </a:lnTo>
                    <a:cubicBezTo>
                      <a:pt x="1562042" y="0"/>
                      <a:pt x="1583692" y="21650"/>
                      <a:pt x="1583692" y="48357"/>
                    </a:cubicBezTo>
                    <a:lnTo>
                      <a:pt x="1583692" y="836005"/>
                    </a:lnTo>
                    <a:cubicBezTo>
                      <a:pt x="1583692" y="848830"/>
                      <a:pt x="1578598" y="861130"/>
                      <a:pt x="1569529" y="870198"/>
                    </a:cubicBezTo>
                    <a:cubicBezTo>
                      <a:pt x="1560460" y="879267"/>
                      <a:pt x="1548160" y="884362"/>
                      <a:pt x="1535335" y="884362"/>
                    </a:cubicBezTo>
                    <a:lnTo>
                      <a:pt x="48357" y="884362"/>
                    </a:lnTo>
                    <a:cubicBezTo>
                      <a:pt x="35532" y="884362"/>
                      <a:pt x="23232" y="879267"/>
                      <a:pt x="14163" y="870198"/>
                    </a:cubicBezTo>
                    <a:cubicBezTo>
                      <a:pt x="5095" y="861130"/>
                      <a:pt x="0" y="848830"/>
                      <a:pt x="0" y="836005"/>
                    </a:cubicBezTo>
                    <a:lnTo>
                      <a:pt x="0" y="48357"/>
                    </a:lnTo>
                    <a:cubicBezTo>
                      <a:pt x="0" y="35532"/>
                      <a:pt x="5095" y="23232"/>
                      <a:pt x="14163" y="14163"/>
                    </a:cubicBezTo>
                    <a:cubicBezTo>
                      <a:pt x="23232" y="5095"/>
                      <a:pt x="35532" y="0"/>
                      <a:pt x="48357" y="0"/>
                    </a:cubicBezTo>
                    <a:close/>
                  </a:path>
                </a:pathLst>
              </a:custGeom>
              <a:solidFill>
                <a:srgbClr val="000000">
                  <a:alpha val="0"/>
                </a:srgbClr>
              </a:solidFill>
              <a:ln w="66675" cap="rnd">
                <a:solidFill>
                  <a:srgbClr val="00689F"/>
                </a:solidFill>
                <a:prstDash val="dash"/>
                <a:round/>
              </a:ln>
            </p:spPr>
          </p:sp>
          <p:sp>
            <p:nvSpPr>
              <p:cNvPr name="TextBox 10" id="10"/>
              <p:cNvSpPr txBox="true"/>
              <p:nvPr/>
            </p:nvSpPr>
            <p:spPr>
              <a:xfrm>
                <a:off x="0" y="-76200"/>
                <a:ext cx="1583692" cy="960562"/>
              </a:xfrm>
              <a:prstGeom prst="rect">
                <a:avLst/>
              </a:prstGeom>
            </p:spPr>
            <p:txBody>
              <a:bodyPr anchor="ctr" rtlCol="false" tIns="60865" lIns="60865" bIns="60865" rIns="60865"/>
              <a:lstStyle/>
              <a:p>
                <a:pPr algn="ctr">
                  <a:lnSpc>
                    <a:spcPts val="2868"/>
                  </a:lnSpc>
                </a:pPr>
              </a:p>
            </p:txBody>
          </p:sp>
        </p:grpSp>
        <p:sp>
          <p:nvSpPr>
            <p:cNvPr name="TextBox 11" id="11"/>
            <p:cNvSpPr txBox="true"/>
            <p:nvPr/>
          </p:nvSpPr>
          <p:spPr>
            <a:xfrm rot="0">
              <a:off x="0" y="174484"/>
              <a:ext cx="9605986" cy="4938986"/>
            </a:xfrm>
            <a:prstGeom prst="rect">
              <a:avLst/>
            </a:prstGeom>
          </p:spPr>
          <p:txBody>
            <a:bodyPr anchor="t" rtlCol="false" tIns="0" lIns="0" bIns="0" rIns="0">
              <a:spAutoFit/>
            </a:bodyPr>
            <a:lstStyle/>
            <a:p>
              <a:pPr algn="l">
                <a:lnSpc>
                  <a:spcPts val="3291"/>
                </a:lnSpc>
              </a:pPr>
              <a:r>
                <a:rPr lang="en-US" sz="2351" b="true">
                  <a:solidFill>
                    <a:srgbClr val="204A87"/>
                  </a:solidFill>
                  <a:latin typeface="Codec Pro Bold"/>
                  <a:ea typeface="Codec Pro Bold"/>
                  <a:cs typeface="Codec Pro Bold"/>
                  <a:sym typeface="Codec Pro Bold"/>
                </a:rPr>
                <a:t>     RULES OF GAME OF LIFE:-</a:t>
              </a:r>
            </a:p>
            <a:p>
              <a:pPr algn="l" marL="507613" indent="-253807" lvl="1">
                <a:lnSpc>
                  <a:spcPts val="3291"/>
                </a:lnSpc>
                <a:buFont typeface="Arial"/>
                <a:buChar char="•"/>
              </a:pPr>
              <a:r>
                <a:rPr lang="en-US" b="true" sz="2351">
                  <a:solidFill>
                    <a:srgbClr val="204A87"/>
                  </a:solidFill>
                  <a:latin typeface="Codec Pro Bold"/>
                  <a:ea typeface="Codec Pro Bold"/>
                  <a:cs typeface="Codec Pro Bold"/>
                  <a:sym typeface="Codec Pro Bold"/>
                </a:rPr>
                <a:t>Any live cell with fewer than two live neighbours dies (underpopulation).</a:t>
              </a:r>
            </a:p>
            <a:p>
              <a:pPr algn="l" marL="507613" indent="-253807" lvl="1">
                <a:lnSpc>
                  <a:spcPts val="3291"/>
                </a:lnSpc>
                <a:buFont typeface="Arial"/>
                <a:buChar char="•"/>
              </a:pPr>
              <a:r>
                <a:rPr lang="en-US" b="true" sz="2351">
                  <a:solidFill>
                    <a:srgbClr val="204A87"/>
                  </a:solidFill>
                  <a:latin typeface="Codec Pro Bold"/>
                  <a:ea typeface="Codec Pro Bold"/>
                  <a:cs typeface="Codec Pro Bold"/>
                  <a:sym typeface="Codec Pro Bold"/>
                </a:rPr>
                <a:t>Any live cell with two or three live neighbours lives on to the next generation.</a:t>
              </a:r>
            </a:p>
            <a:p>
              <a:pPr algn="l" marL="507613" indent="-253807" lvl="1">
                <a:lnSpc>
                  <a:spcPts val="3291"/>
                </a:lnSpc>
                <a:buFont typeface="Arial"/>
                <a:buChar char="•"/>
              </a:pPr>
              <a:r>
                <a:rPr lang="en-US" b="true" sz="2351">
                  <a:solidFill>
                    <a:srgbClr val="204A87"/>
                  </a:solidFill>
                  <a:latin typeface="Codec Pro Bold"/>
                  <a:ea typeface="Codec Pro Bold"/>
                  <a:cs typeface="Codec Pro Bold"/>
                  <a:sym typeface="Codec Pro Bold"/>
                </a:rPr>
                <a:t>Any live cell with more than three live neighbours dies (overpopulation).</a:t>
              </a:r>
            </a:p>
            <a:p>
              <a:pPr algn="l" marL="507613" indent="-253807" lvl="1">
                <a:lnSpc>
                  <a:spcPts val="3291"/>
                </a:lnSpc>
                <a:buFont typeface="Arial"/>
                <a:buChar char="•"/>
              </a:pPr>
              <a:r>
                <a:rPr lang="en-US" b="true" sz="2351">
                  <a:solidFill>
                    <a:srgbClr val="204A87"/>
                  </a:solidFill>
                  <a:latin typeface="Codec Pro Bold"/>
                  <a:ea typeface="Codec Pro Bold"/>
                  <a:cs typeface="Codec Pro Bold"/>
                  <a:sym typeface="Codec Pro Bold"/>
                </a:rPr>
                <a:t>Any dead cell with exactly three live neighbours becomes a live cell (reproduction).</a:t>
              </a:r>
            </a:p>
          </p:txBody>
        </p:sp>
      </p:grpSp>
      <p:grpSp>
        <p:nvGrpSpPr>
          <p:cNvPr name="Group 12" id="12"/>
          <p:cNvGrpSpPr/>
          <p:nvPr/>
        </p:nvGrpSpPr>
        <p:grpSpPr>
          <a:xfrm rot="0">
            <a:off x="1028700" y="3747101"/>
            <a:ext cx="8115300" cy="2478609"/>
            <a:chOff x="0" y="0"/>
            <a:chExt cx="10820400" cy="3304812"/>
          </a:xfrm>
        </p:grpSpPr>
        <p:sp>
          <p:nvSpPr>
            <p:cNvPr name="TextBox 13" id="13"/>
            <p:cNvSpPr txBox="true"/>
            <p:nvPr/>
          </p:nvSpPr>
          <p:spPr>
            <a:xfrm rot="0">
              <a:off x="0" y="-104775"/>
              <a:ext cx="9257098" cy="681819"/>
            </a:xfrm>
            <a:prstGeom prst="rect">
              <a:avLst/>
            </a:prstGeom>
          </p:spPr>
          <p:txBody>
            <a:bodyPr anchor="t" rtlCol="false" tIns="0" lIns="0" bIns="0" rIns="0">
              <a:spAutoFit/>
            </a:bodyPr>
            <a:lstStyle/>
            <a:p>
              <a:pPr algn="l">
                <a:lnSpc>
                  <a:spcPts val="4049"/>
                </a:lnSpc>
                <a:spcBef>
                  <a:spcPct val="0"/>
                </a:spcBef>
              </a:pPr>
              <a:r>
                <a:rPr lang="en-US" sz="2892">
                  <a:solidFill>
                    <a:srgbClr val="00204B"/>
                  </a:solidFill>
                  <a:latin typeface="Codec Pro"/>
                  <a:ea typeface="Codec Pro"/>
                  <a:cs typeface="Codec Pro"/>
                  <a:sym typeface="Codec Pro"/>
                </a:rPr>
                <a:t>1.Suppose there are initially 2 live cells</a:t>
              </a:r>
            </a:p>
          </p:txBody>
        </p:sp>
        <p:sp>
          <p:nvSpPr>
            <p:cNvPr name="Freeform 14" id="14"/>
            <p:cNvSpPr/>
            <p:nvPr/>
          </p:nvSpPr>
          <p:spPr>
            <a:xfrm flipH="false" flipV="false" rot="0">
              <a:off x="407650" y="881294"/>
              <a:ext cx="2472691" cy="2423518"/>
            </a:xfrm>
            <a:custGeom>
              <a:avLst/>
              <a:gdLst/>
              <a:ahLst/>
              <a:cxnLst/>
              <a:rect r="r" b="b" t="t" l="l"/>
              <a:pathLst>
                <a:path h="2423518" w="2472691">
                  <a:moveTo>
                    <a:pt x="0" y="0"/>
                  </a:moveTo>
                  <a:lnTo>
                    <a:pt x="2472691" y="0"/>
                  </a:lnTo>
                  <a:lnTo>
                    <a:pt x="2472691" y="2423518"/>
                  </a:lnTo>
                  <a:lnTo>
                    <a:pt x="0" y="2423518"/>
                  </a:lnTo>
                  <a:lnTo>
                    <a:pt x="0" y="0"/>
                  </a:lnTo>
                  <a:close/>
                </a:path>
              </a:pathLst>
            </a:custGeom>
            <a:blipFill>
              <a:blip r:embed="rId6"/>
              <a:stretch>
                <a:fillRect l="0" t="0" r="0" b="0"/>
              </a:stretch>
            </a:blipFill>
          </p:spPr>
        </p:sp>
        <p:grpSp>
          <p:nvGrpSpPr>
            <p:cNvPr name="Group 15" id="15"/>
            <p:cNvGrpSpPr/>
            <p:nvPr/>
          </p:nvGrpSpPr>
          <p:grpSpPr>
            <a:xfrm rot="0">
              <a:off x="1320570" y="1769622"/>
              <a:ext cx="646850" cy="655953"/>
              <a:chOff x="0" y="0"/>
              <a:chExt cx="108179" cy="109702"/>
            </a:xfrm>
          </p:grpSpPr>
          <p:sp>
            <p:nvSpPr>
              <p:cNvPr name="Freeform 16" id="16"/>
              <p:cNvSpPr/>
              <p:nvPr/>
            </p:nvSpPr>
            <p:spPr>
              <a:xfrm flipH="false" flipV="false" rot="0">
                <a:off x="0" y="0"/>
                <a:ext cx="108179" cy="109702"/>
              </a:xfrm>
              <a:custGeom>
                <a:avLst/>
                <a:gdLst/>
                <a:ahLst/>
                <a:cxnLst/>
                <a:rect r="r" b="b" t="t" l="l"/>
                <a:pathLst>
                  <a:path h="109702" w="108179">
                    <a:moveTo>
                      <a:pt x="0" y="0"/>
                    </a:moveTo>
                    <a:lnTo>
                      <a:pt x="108179" y="0"/>
                    </a:lnTo>
                    <a:lnTo>
                      <a:pt x="108179" y="109702"/>
                    </a:lnTo>
                    <a:lnTo>
                      <a:pt x="0" y="109702"/>
                    </a:lnTo>
                    <a:close/>
                  </a:path>
                </a:pathLst>
              </a:custGeom>
              <a:solidFill>
                <a:srgbClr val="00204B"/>
              </a:solidFill>
            </p:spPr>
          </p:sp>
          <p:sp>
            <p:nvSpPr>
              <p:cNvPr name="TextBox 17" id="17"/>
              <p:cNvSpPr txBox="true"/>
              <p:nvPr/>
            </p:nvSpPr>
            <p:spPr>
              <a:xfrm>
                <a:off x="0" y="-76200"/>
                <a:ext cx="108179" cy="185902"/>
              </a:xfrm>
              <a:prstGeom prst="rect">
                <a:avLst/>
              </a:prstGeom>
            </p:spPr>
            <p:txBody>
              <a:bodyPr anchor="ctr" rtlCol="false" tIns="50800" lIns="50800" bIns="50800" rIns="50800"/>
              <a:lstStyle/>
              <a:p>
                <a:pPr algn="ctr">
                  <a:lnSpc>
                    <a:spcPts val="2868"/>
                  </a:lnSpc>
                </a:pPr>
              </a:p>
            </p:txBody>
          </p:sp>
        </p:grpSp>
        <p:grpSp>
          <p:nvGrpSpPr>
            <p:cNvPr name="Group 18" id="18"/>
            <p:cNvGrpSpPr/>
            <p:nvPr/>
          </p:nvGrpSpPr>
          <p:grpSpPr>
            <a:xfrm rot="0">
              <a:off x="2061079" y="1765076"/>
              <a:ext cx="646850" cy="655953"/>
              <a:chOff x="0" y="0"/>
              <a:chExt cx="108179" cy="109702"/>
            </a:xfrm>
          </p:grpSpPr>
          <p:sp>
            <p:nvSpPr>
              <p:cNvPr name="Freeform 19" id="19"/>
              <p:cNvSpPr/>
              <p:nvPr/>
            </p:nvSpPr>
            <p:spPr>
              <a:xfrm flipH="false" flipV="false" rot="0">
                <a:off x="0" y="0"/>
                <a:ext cx="108179" cy="109702"/>
              </a:xfrm>
              <a:custGeom>
                <a:avLst/>
                <a:gdLst/>
                <a:ahLst/>
                <a:cxnLst/>
                <a:rect r="r" b="b" t="t" l="l"/>
                <a:pathLst>
                  <a:path h="109702" w="108179">
                    <a:moveTo>
                      <a:pt x="0" y="0"/>
                    </a:moveTo>
                    <a:lnTo>
                      <a:pt x="108179" y="0"/>
                    </a:lnTo>
                    <a:lnTo>
                      <a:pt x="108179" y="109702"/>
                    </a:lnTo>
                    <a:lnTo>
                      <a:pt x="0" y="109702"/>
                    </a:lnTo>
                    <a:close/>
                  </a:path>
                </a:pathLst>
              </a:custGeom>
              <a:solidFill>
                <a:srgbClr val="00204B"/>
              </a:solidFill>
            </p:spPr>
          </p:sp>
          <p:sp>
            <p:nvSpPr>
              <p:cNvPr name="TextBox 20" id="20"/>
              <p:cNvSpPr txBox="true"/>
              <p:nvPr/>
            </p:nvSpPr>
            <p:spPr>
              <a:xfrm>
                <a:off x="0" y="-76200"/>
                <a:ext cx="108179" cy="185902"/>
              </a:xfrm>
              <a:prstGeom prst="rect">
                <a:avLst/>
              </a:prstGeom>
            </p:spPr>
            <p:txBody>
              <a:bodyPr anchor="ctr" rtlCol="false" tIns="50800" lIns="50800" bIns="50800" rIns="50800"/>
              <a:lstStyle/>
              <a:p>
                <a:pPr algn="ctr">
                  <a:lnSpc>
                    <a:spcPts val="2868"/>
                  </a:lnSpc>
                </a:pPr>
              </a:p>
            </p:txBody>
          </p:sp>
        </p:grpSp>
        <p:sp>
          <p:nvSpPr>
            <p:cNvPr name="AutoShape 21" id="21"/>
            <p:cNvSpPr/>
            <p:nvPr/>
          </p:nvSpPr>
          <p:spPr>
            <a:xfrm>
              <a:off x="3716619" y="1762537"/>
              <a:ext cx="3791075" cy="0"/>
            </a:xfrm>
            <a:prstGeom prst="line">
              <a:avLst/>
            </a:prstGeom>
            <a:ln cap="flat" w="60001">
              <a:solidFill>
                <a:srgbClr val="000000"/>
              </a:solidFill>
              <a:prstDash val="solid"/>
              <a:headEnd type="none" len="sm" w="sm"/>
              <a:tailEnd type="triangle" len="med" w="lg"/>
            </a:ln>
          </p:spPr>
        </p:sp>
        <p:sp>
          <p:nvSpPr>
            <p:cNvPr name="TextBox 22" id="22"/>
            <p:cNvSpPr txBox="true"/>
            <p:nvPr/>
          </p:nvSpPr>
          <p:spPr>
            <a:xfrm rot="0">
              <a:off x="3948433" y="2092925"/>
              <a:ext cx="3559262" cy="1211887"/>
            </a:xfrm>
            <a:prstGeom prst="rect">
              <a:avLst/>
            </a:prstGeom>
          </p:spPr>
          <p:txBody>
            <a:bodyPr anchor="t" rtlCol="false" tIns="0" lIns="0" bIns="0" rIns="0">
              <a:spAutoFit/>
            </a:bodyPr>
            <a:lstStyle/>
            <a:p>
              <a:pPr algn="l">
                <a:lnSpc>
                  <a:spcPts val="2406"/>
                </a:lnSpc>
                <a:spcBef>
                  <a:spcPct val="0"/>
                </a:spcBef>
              </a:pPr>
              <a:r>
                <a:rPr lang="en-US" sz="1719">
                  <a:solidFill>
                    <a:srgbClr val="00204B"/>
                  </a:solidFill>
                  <a:latin typeface="Codec Pro"/>
                  <a:ea typeface="Codec Pro"/>
                  <a:cs typeface="Codec Pro"/>
                  <a:sym typeface="Codec Pro"/>
                </a:rPr>
                <a:t>In the next iteration both the cells die by underpopulation</a:t>
              </a:r>
            </a:p>
          </p:txBody>
        </p:sp>
        <p:sp>
          <p:nvSpPr>
            <p:cNvPr name="Freeform 23" id="23"/>
            <p:cNvSpPr/>
            <p:nvPr/>
          </p:nvSpPr>
          <p:spPr>
            <a:xfrm flipH="false" flipV="false" rot="0">
              <a:off x="8347709" y="881294"/>
              <a:ext cx="2472691" cy="2423518"/>
            </a:xfrm>
            <a:custGeom>
              <a:avLst/>
              <a:gdLst/>
              <a:ahLst/>
              <a:cxnLst/>
              <a:rect r="r" b="b" t="t" l="l"/>
              <a:pathLst>
                <a:path h="2423518" w="2472691">
                  <a:moveTo>
                    <a:pt x="0" y="0"/>
                  </a:moveTo>
                  <a:lnTo>
                    <a:pt x="2472691" y="0"/>
                  </a:lnTo>
                  <a:lnTo>
                    <a:pt x="2472691" y="2423518"/>
                  </a:lnTo>
                  <a:lnTo>
                    <a:pt x="0" y="2423518"/>
                  </a:lnTo>
                  <a:lnTo>
                    <a:pt x="0" y="0"/>
                  </a:lnTo>
                  <a:close/>
                </a:path>
              </a:pathLst>
            </a:custGeom>
            <a:blipFill>
              <a:blip r:embed="rId6"/>
              <a:stretch>
                <a:fillRect l="0" t="0" r="0" b="0"/>
              </a:stretch>
            </a:blipFill>
          </p:spPr>
        </p:sp>
      </p:grpSp>
      <p:grpSp>
        <p:nvGrpSpPr>
          <p:cNvPr name="Group 24" id="24"/>
          <p:cNvGrpSpPr/>
          <p:nvPr/>
        </p:nvGrpSpPr>
        <p:grpSpPr>
          <a:xfrm rot="0">
            <a:off x="1028700" y="6635284"/>
            <a:ext cx="7913169" cy="3175166"/>
            <a:chOff x="0" y="0"/>
            <a:chExt cx="10550892" cy="4233555"/>
          </a:xfrm>
        </p:grpSpPr>
        <p:sp>
          <p:nvSpPr>
            <p:cNvPr name="TextBox 25" id="25"/>
            <p:cNvSpPr txBox="true"/>
            <p:nvPr/>
          </p:nvSpPr>
          <p:spPr>
            <a:xfrm rot="0">
              <a:off x="0" y="-104775"/>
              <a:ext cx="10550892" cy="695695"/>
            </a:xfrm>
            <a:prstGeom prst="rect">
              <a:avLst/>
            </a:prstGeom>
          </p:spPr>
          <p:txBody>
            <a:bodyPr anchor="t" rtlCol="false" tIns="0" lIns="0" bIns="0" rIns="0">
              <a:spAutoFit/>
            </a:bodyPr>
            <a:lstStyle/>
            <a:p>
              <a:pPr algn="l">
                <a:lnSpc>
                  <a:spcPts val="4147"/>
                </a:lnSpc>
                <a:spcBef>
                  <a:spcPct val="0"/>
                </a:spcBef>
              </a:pPr>
              <a:r>
                <a:rPr lang="en-US" sz="2962">
                  <a:solidFill>
                    <a:srgbClr val="00204B"/>
                  </a:solidFill>
                  <a:latin typeface="Codec Pro"/>
                  <a:ea typeface="Codec Pro"/>
                  <a:cs typeface="Codec Pro"/>
                  <a:sym typeface="Codec Pro"/>
                </a:rPr>
                <a:t>2. If initially there are 3 horizontal live cells</a:t>
              </a:r>
            </a:p>
          </p:txBody>
        </p:sp>
        <p:sp>
          <p:nvSpPr>
            <p:cNvPr name="Freeform 26" id="26"/>
            <p:cNvSpPr/>
            <p:nvPr/>
          </p:nvSpPr>
          <p:spPr>
            <a:xfrm flipH="false" flipV="false" rot="0">
              <a:off x="417452" y="1251441"/>
              <a:ext cx="2532150" cy="2481794"/>
            </a:xfrm>
            <a:custGeom>
              <a:avLst/>
              <a:gdLst/>
              <a:ahLst/>
              <a:cxnLst/>
              <a:rect r="r" b="b" t="t" l="l"/>
              <a:pathLst>
                <a:path h="2481794" w="2532150">
                  <a:moveTo>
                    <a:pt x="0" y="0"/>
                  </a:moveTo>
                  <a:lnTo>
                    <a:pt x="2532150" y="0"/>
                  </a:lnTo>
                  <a:lnTo>
                    <a:pt x="2532150" y="2481795"/>
                  </a:lnTo>
                  <a:lnTo>
                    <a:pt x="0" y="2481795"/>
                  </a:lnTo>
                  <a:lnTo>
                    <a:pt x="0" y="0"/>
                  </a:lnTo>
                  <a:close/>
                </a:path>
              </a:pathLst>
            </a:custGeom>
            <a:blipFill>
              <a:blip r:embed="rId6"/>
              <a:stretch>
                <a:fillRect l="0" t="0" r="0" b="0"/>
              </a:stretch>
            </a:blipFill>
          </p:spPr>
        </p:sp>
        <p:grpSp>
          <p:nvGrpSpPr>
            <p:cNvPr name="Group 27" id="27"/>
            <p:cNvGrpSpPr/>
            <p:nvPr/>
          </p:nvGrpSpPr>
          <p:grpSpPr>
            <a:xfrm rot="0">
              <a:off x="1352325" y="2161131"/>
              <a:ext cx="662404" cy="671726"/>
              <a:chOff x="0" y="0"/>
              <a:chExt cx="108179" cy="109702"/>
            </a:xfrm>
          </p:grpSpPr>
          <p:sp>
            <p:nvSpPr>
              <p:cNvPr name="Freeform 28" id="28"/>
              <p:cNvSpPr/>
              <p:nvPr/>
            </p:nvSpPr>
            <p:spPr>
              <a:xfrm flipH="false" flipV="false" rot="0">
                <a:off x="0" y="0"/>
                <a:ext cx="108179" cy="109702"/>
              </a:xfrm>
              <a:custGeom>
                <a:avLst/>
                <a:gdLst/>
                <a:ahLst/>
                <a:cxnLst/>
                <a:rect r="r" b="b" t="t" l="l"/>
                <a:pathLst>
                  <a:path h="109702" w="108179">
                    <a:moveTo>
                      <a:pt x="0" y="0"/>
                    </a:moveTo>
                    <a:lnTo>
                      <a:pt x="108179" y="0"/>
                    </a:lnTo>
                    <a:lnTo>
                      <a:pt x="108179" y="109702"/>
                    </a:lnTo>
                    <a:lnTo>
                      <a:pt x="0" y="109702"/>
                    </a:lnTo>
                    <a:close/>
                  </a:path>
                </a:pathLst>
              </a:custGeom>
              <a:solidFill>
                <a:srgbClr val="00204B"/>
              </a:solidFill>
            </p:spPr>
          </p:sp>
          <p:sp>
            <p:nvSpPr>
              <p:cNvPr name="TextBox 29" id="29"/>
              <p:cNvSpPr txBox="true"/>
              <p:nvPr/>
            </p:nvSpPr>
            <p:spPr>
              <a:xfrm>
                <a:off x="0" y="-76200"/>
                <a:ext cx="108179" cy="185902"/>
              </a:xfrm>
              <a:prstGeom prst="rect">
                <a:avLst/>
              </a:prstGeom>
            </p:spPr>
            <p:txBody>
              <a:bodyPr anchor="ctr" rtlCol="false" tIns="50800" lIns="50800" bIns="50800" rIns="50800"/>
              <a:lstStyle/>
              <a:p>
                <a:pPr algn="ctr">
                  <a:lnSpc>
                    <a:spcPts val="2868"/>
                  </a:lnSpc>
                </a:pPr>
              </a:p>
            </p:txBody>
          </p:sp>
        </p:grpSp>
        <p:grpSp>
          <p:nvGrpSpPr>
            <p:cNvPr name="Group 30" id="30"/>
            <p:cNvGrpSpPr/>
            <p:nvPr/>
          </p:nvGrpSpPr>
          <p:grpSpPr>
            <a:xfrm rot="0">
              <a:off x="2110640" y="2156475"/>
              <a:ext cx="662404" cy="671726"/>
              <a:chOff x="0" y="0"/>
              <a:chExt cx="108179" cy="109702"/>
            </a:xfrm>
          </p:grpSpPr>
          <p:sp>
            <p:nvSpPr>
              <p:cNvPr name="Freeform 31" id="31"/>
              <p:cNvSpPr/>
              <p:nvPr/>
            </p:nvSpPr>
            <p:spPr>
              <a:xfrm flipH="false" flipV="false" rot="0">
                <a:off x="0" y="0"/>
                <a:ext cx="108179" cy="109702"/>
              </a:xfrm>
              <a:custGeom>
                <a:avLst/>
                <a:gdLst/>
                <a:ahLst/>
                <a:cxnLst/>
                <a:rect r="r" b="b" t="t" l="l"/>
                <a:pathLst>
                  <a:path h="109702" w="108179">
                    <a:moveTo>
                      <a:pt x="0" y="0"/>
                    </a:moveTo>
                    <a:lnTo>
                      <a:pt x="108179" y="0"/>
                    </a:lnTo>
                    <a:lnTo>
                      <a:pt x="108179" y="109702"/>
                    </a:lnTo>
                    <a:lnTo>
                      <a:pt x="0" y="109702"/>
                    </a:lnTo>
                    <a:close/>
                  </a:path>
                </a:pathLst>
              </a:custGeom>
              <a:solidFill>
                <a:srgbClr val="00204B"/>
              </a:solidFill>
            </p:spPr>
          </p:sp>
          <p:sp>
            <p:nvSpPr>
              <p:cNvPr name="TextBox 32" id="32"/>
              <p:cNvSpPr txBox="true"/>
              <p:nvPr/>
            </p:nvSpPr>
            <p:spPr>
              <a:xfrm>
                <a:off x="0" y="-76200"/>
                <a:ext cx="108179" cy="185902"/>
              </a:xfrm>
              <a:prstGeom prst="rect">
                <a:avLst/>
              </a:prstGeom>
            </p:spPr>
            <p:txBody>
              <a:bodyPr anchor="ctr" rtlCol="false" tIns="50800" lIns="50800" bIns="50800" rIns="50800"/>
              <a:lstStyle/>
              <a:p>
                <a:pPr algn="ctr">
                  <a:lnSpc>
                    <a:spcPts val="2868"/>
                  </a:lnSpc>
                </a:pPr>
              </a:p>
            </p:txBody>
          </p:sp>
        </p:grpSp>
        <p:grpSp>
          <p:nvGrpSpPr>
            <p:cNvPr name="Group 33" id="33"/>
            <p:cNvGrpSpPr/>
            <p:nvPr/>
          </p:nvGrpSpPr>
          <p:grpSpPr>
            <a:xfrm rot="0">
              <a:off x="597755" y="2161131"/>
              <a:ext cx="662404" cy="671726"/>
              <a:chOff x="0" y="0"/>
              <a:chExt cx="108179" cy="109702"/>
            </a:xfrm>
          </p:grpSpPr>
          <p:sp>
            <p:nvSpPr>
              <p:cNvPr name="Freeform 34" id="34"/>
              <p:cNvSpPr/>
              <p:nvPr/>
            </p:nvSpPr>
            <p:spPr>
              <a:xfrm flipH="false" flipV="false" rot="0">
                <a:off x="0" y="0"/>
                <a:ext cx="108179" cy="109702"/>
              </a:xfrm>
              <a:custGeom>
                <a:avLst/>
                <a:gdLst/>
                <a:ahLst/>
                <a:cxnLst/>
                <a:rect r="r" b="b" t="t" l="l"/>
                <a:pathLst>
                  <a:path h="109702" w="108179">
                    <a:moveTo>
                      <a:pt x="0" y="0"/>
                    </a:moveTo>
                    <a:lnTo>
                      <a:pt x="108179" y="0"/>
                    </a:lnTo>
                    <a:lnTo>
                      <a:pt x="108179" y="109702"/>
                    </a:lnTo>
                    <a:lnTo>
                      <a:pt x="0" y="109702"/>
                    </a:lnTo>
                    <a:close/>
                  </a:path>
                </a:pathLst>
              </a:custGeom>
              <a:solidFill>
                <a:srgbClr val="00204B"/>
              </a:solidFill>
            </p:spPr>
          </p:sp>
          <p:sp>
            <p:nvSpPr>
              <p:cNvPr name="TextBox 35" id="35"/>
              <p:cNvSpPr txBox="true"/>
              <p:nvPr/>
            </p:nvSpPr>
            <p:spPr>
              <a:xfrm>
                <a:off x="0" y="-76200"/>
                <a:ext cx="108179" cy="185902"/>
              </a:xfrm>
              <a:prstGeom prst="rect">
                <a:avLst/>
              </a:prstGeom>
            </p:spPr>
            <p:txBody>
              <a:bodyPr anchor="ctr" rtlCol="false" tIns="50800" lIns="50800" bIns="50800" rIns="50800"/>
              <a:lstStyle/>
              <a:p>
                <a:pPr algn="ctr">
                  <a:lnSpc>
                    <a:spcPts val="2868"/>
                  </a:lnSpc>
                </a:pPr>
              </a:p>
            </p:txBody>
          </p:sp>
        </p:grpSp>
        <p:sp>
          <p:nvSpPr>
            <p:cNvPr name="TextBox 36" id="36"/>
            <p:cNvSpPr txBox="true"/>
            <p:nvPr/>
          </p:nvSpPr>
          <p:spPr>
            <a:xfrm rot="0">
              <a:off x="674897" y="2164179"/>
              <a:ext cx="508120" cy="541990"/>
            </a:xfrm>
            <a:prstGeom prst="rect">
              <a:avLst/>
            </a:prstGeom>
          </p:spPr>
          <p:txBody>
            <a:bodyPr anchor="t" rtlCol="false" tIns="0" lIns="0" bIns="0" rIns="0">
              <a:spAutoFit/>
            </a:bodyPr>
            <a:lstStyle/>
            <a:p>
              <a:pPr algn="l">
                <a:lnSpc>
                  <a:spcPts val="3202"/>
                </a:lnSpc>
                <a:spcBef>
                  <a:spcPct val="0"/>
                </a:spcBef>
              </a:pPr>
              <a:r>
                <a:rPr lang="en-US" sz="2287">
                  <a:solidFill>
                    <a:srgbClr val="EBF5FE"/>
                  </a:solidFill>
                  <a:latin typeface="Codec Pro"/>
                  <a:ea typeface="Codec Pro"/>
                  <a:cs typeface="Codec Pro"/>
                  <a:sym typeface="Codec Pro"/>
                </a:rPr>
                <a:t>1</a:t>
              </a:r>
            </a:p>
          </p:txBody>
        </p:sp>
        <p:sp>
          <p:nvSpPr>
            <p:cNvPr name="TextBox 37" id="37"/>
            <p:cNvSpPr txBox="true"/>
            <p:nvPr/>
          </p:nvSpPr>
          <p:spPr>
            <a:xfrm rot="0">
              <a:off x="1429468" y="2164179"/>
              <a:ext cx="508120" cy="541990"/>
            </a:xfrm>
            <a:prstGeom prst="rect">
              <a:avLst/>
            </a:prstGeom>
          </p:spPr>
          <p:txBody>
            <a:bodyPr anchor="t" rtlCol="false" tIns="0" lIns="0" bIns="0" rIns="0">
              <a:spAutoFit/>
            </a:bodyPr>
            <a:lstStyle/>
            <a:p>
              <a:pPr algn="l">
                <a:lnSpc>
                  <a:spcPts val="3202"/>
                </a:lnSpc>
                <a:spcBef>
                  <a:spcPct val="0"/>
                </a:spcBef>
              </a:pPr>
              <a:r>
                <a:rPr lang="en-US" sz="2287">
                  <a:solidFill>
                    <a:srgbClr val="EBF5FE"/>
                  </a:solidFill>
                  <a:latin typeface="Codec Pro"/>
                  <a:ea typeface="Codec Pro"/>
                  <a:cs typeface="Codec Pro"/>
                  <a:sym typeface="Codec Pro"/>
                </a:rPr>
                <a:t>2</a:t>
              </a:r>
            </a:p>
          </p:txBody>
        </p:sp>
        <p:sp>
          <p:nvSpPr>
            <p:cNvPr name="TextBox 38" id="38"/>
            <p:cNvSpPr txBox="true"/>
            <p:nvPr/>
          </p:nvSpPr>
          <p:spPr>
            <a:xfrm rot="0">
              <a:off x="2183700" y="2164179"/>
              <a:ext cx="508120" cy="541990"/>
            </a:xfrm>
            <a:prstGeom prst="rect">
              <a:avLst/>
            </a:prstGeom>
          </p:spPr>
          <p:txBody>
            <a:bodyPr anchor="t" rtlCol="false" tIns="0" lIns="0" bIns="0" rIns="0">
              <a:spAutoFit/>
            </a:bodyPr>
            <a:lstStyle/>
            <a:p>
              <a:pPr algn="l">
                <a:lnSpc>
                  <a:spcPts val="3202"/>
                </a:lnSpc>
                <a:spcBef>
                  <a:spcPct val="0"/>
                </a:spcBef>
              </a:pPr>
              <a:r>
                <a:rPr lang="en-US" sz="2287">
                  <a:solidFill>
                    <a:srgbClr val="EBF5FE"/>
                  </a:solidFill>
                  <a:latin typeface="Codec Pro"/>
                  <a:ea typeface="Codec Pro"/>
                  <a:cs typeface="Codec Pro"/>
                  <a:sym typeface="Codec Pro"/>
                </a:rPr>
                <a:t>3</a:t>
              </a:r>
            </a:p>
          </p:txBody>
        </p:sp>
        <p:sp>
          <p:nvSpPr>
            <p:cNvPr name="TextBox 39" id="39"/>
            <p:cNvSpPr txBox="true"/>
            <p:nvPr/>
          </p:nvSpPr>
          <p:spPr>
            <a:xfrm rot="0">
              <a:off x="1506610" y="1503605"/>
              <a:ext cx="508120" cy="545896"/>
            </a:xfrm>
            <a:prstGeom prst="rect">
              <a:avLst/>
            </a:prstGeom>
          </p:spPr>
          <p:txBody>
            <a:bodyPr anchor="t" rtlCol="false" tIns="0" lIns="0" bIns="0" rIns="0">
              <a:spAutoFit/>
            </a:bodyPr>
            <a:lstStyle/>
            <a:p>
              <a:pPr algn="l">
                <a:lnSpc>
                  <a:spcPts val="3202"/>
                </a:lnSpc>
                <a:spcBef>
                  <a:spcPct val="0"/>
                </a:spcBef>
              </a:pPr>
              <a:r>
                <a:rPr lang="en-US" sz="2287">
                  <a:solidFill>
                    <a:srgbClr val="00204B"/>
                  </a:solidFill>
                  <a:latin typeface="Codec Pro"/>
                  <a:ea typeface="Codec Pro"/>
                  <a:cs typeface="Codec Pro"/>
                  <a:sym typeface="Codec Pro"/>
                </a:rPr>
                <a:t>4</a:t>
              </a:r>
            </a:p>
          </p:txBody>
        </p:sp>
        <p:sp>
          <p:nvSpPr>
            <p:cNvPr name="TextBox 40" id="40"/>
            <p:cNvSpPr txBox="true"/>
            <p:nvPr/>
          </p:nvSpPr>
          <p:spPr>
            <a:xfrm rot="0">
              <a:off x="1506610" y="2946825"/>
              <a:ext cx="508120" cy="545896"/>
            </a:xfrm>
            <a:prstGeom prst="rect">
              <a:avLst/>
            </a:prstGeom>
          </p:spPr>
          <p:txBody>
            <a:bodyPr anchor="t" rtlCol="false" tIns="0" lIns="0" bIns="0" rIns="0">
              <a:spAutoFit/>
            </a:bodyPr>
            <a:lstStyle/>
            <a:p>
              <a:pPr algn="l">
                <a:lnSpc>
                  <a:spcPts val="3202"/>
                </a:lnSpc>
                <a:spcBef>
                  <a:spcPct val="0"/>
                </a:spcBef>
              </a:pPr>
              <a:r>
                <a:rPr lang="en-US" sz="2287">
                  <a:solidFill>
                    <a:srgbClr val="00204B"/>
                  </a:solidFill>
                  <a:latin typeface="Codec Pro"/>
                  <a:ea typeface="Codec Pro"/>
                  <a:cs typeface="Codec Pro"/>
                  <a:sym typeface="Codec Pro"/>
                </a:rPr>
                <a:t>5</a:t>
              </a:r>
            </a:p>
          </p:txBody>
        </p:sp>
        <p:sp>
          <p:nvSpPr>
            <p:cNvPr name="AutoShape 41" id="41"/>
            <p:cNvSpPr/>
            <p:nvPr/>
          </p:nvSpPr>
          <p:spPr>
            <a:xfrm>
              <a:off x="3334328" y="2161131"/>
              <a:ext cx="3882236" cy="0"/>
            </a:xfrm>
            <a:prstGeom prst="line">
              <a:avLst/>
            </a:prstGeom>
            <a:ln cap="flat" w="61444">
              <a:solidFill>
                <a:srgbClr val="000000"/>
              </a:solidFill>
              <a:prstDash val="solid"/>
              <a:headEnd type="none" len="sm" w="sm"/>
              <a:tailEnd type="triangle" len="med" w="lg"/>
            </a:ln>
          </p:spPr>
        </p:sp>
        <p:sp>
          <p:nvSpPr>
            <p:cNvPr name="TextBox 42" id="42"/>
            <p:cNvSpPr txBox="true"/>
            <p:nvPr/>
          </p:nvSpPr>
          <p:spPr>
            <a:xfrm rot="0">
              <a:off x="3240107" y="1194291"/>
              <a:ext cx="4070677" cy="3039264"/>
            </a:xfrm>
            <a:prstGeom prst="rect">
              <a:avLst/>
            </a:prstGeom>
          </p:spPr>
          <p:txBody>
            <a:bodyPr anchor="t" rtlCol="false" tIns="0" lIns="0" bIns="0" rIns="0">
              <a:spAutoFit/>
            </a:bodyPr>
            <a:lstStyle/>
            <a:p>
              <a:pPr algn="l" marL="347857" indent="-173928" lvl="1">
                <a:lnSpc>
                  <a:spcPts val="2255"/>
                </a:lnSpc>
                <a:buFont typeface="Arial"/>
                <a:buChar char="•"/>
              </a:pPr>
              <a:r>
                <a:rPr lang="en-US" sz="1611">
                  <a:solidFill>
                    <a:srgbClr val="00204B"/>
                  </a:solidFill>
                  <a:latin typeface="Codec Pro"/>
                  <a:ea typeface="Codec Pro"/>
                  <a:cs typeface="Codec Pro"/>
                  <a:sym typeface="Codec Pro"/>
                </a:rPr>
                <a:t>Cells 1,3 have only 1 live neighbour so die.</a:t>
              </a:r>
            </a:p>
            <a:p>
              <a:pPr algn="l">
                <a:lnSpc>
                  <a:spcPts val="2255"/>
                </a:lnSpc>
              </a:pPr>
            </a:p>
            <a:p>
              <a:pPr algn="l" marL="347857" indent="-173928" lvl="1">
                <a:lnSpc>
                  <a:spcPts val="2255"/>
                </a:lnSpc>
                <a:buFont typeface="Arial"/>
                <a:buChar char="•"/>
              </a:pPr>
              <a:r>
                <a:rPr lang="en-US" sz="1611">
                  <a:solidFill>
                    <a:srgbClr val="00204B"/>
                  </a:solidFill>
                  <a:latin typeface="Codec Pro"/>
                  <a:ea typeface="Codec Pro"/>
                  <a:cs typeface="Codec Pro"/>
                  <a:sym typeface="Codec Pro"/>
                </a:rPr>
                <a:t>Cells 4,5 have 3 live neighbours, so are reproduced.</a:t>
              </a:r>
            </a:p>
            <a:p>
              <a:pPr algn="l">
                <a:lnSpc>
                  <a:spcPts val="2255"/>
                </a:lnSpc>
              </a:pPr>
              <a:r>
                <a:rPr lang="en-US" sz="1611">
                  <a:solidFill>
                    <a:srgbClr val="00204B"/>
                  </a:solidFill>
                  <a:latin typeface="Codec Pro"/>
                  <a:ea typeface="Codec Pro"/>
                  <a:cs typeface="Codec Pro"/>
                  <a:sym typeface="Codec Pro"/>
                </a:rPr>
                <a:t>       [For cell 4, live neighbours </a:t>
              </a:r>
            </a:p>
            <a:p>
              <a:pPr algn="l">
                <a:lnSpc>
                  <a:spcPts val="2255"/>
                </a:lnSpc>
              </a:pPr>
              <a:r>
                <a:rPr lang="en-US" sz="1611">
                  <a:solidFill>
                    <a:srgbClr val="00204B"/>
                  </a:solidFill>
                  <a:latin typeface="Codec Pro"/>
                  <a:ea typeface="Codec Pro"/>
                  <a:cs typeface="Codec Pro"/>
                  <a:sym typeface="Codec Pro"/>
                </a:rPr>
                <a:t>        are 1,2,3]</a:t>
              </a:r>
            </a:p>
          </p:txBody>
        </p:sp>
        <p:sp>
          <p:nvSpPr>
            <p:cNvPr name="Freeform 43" id="43"/>
            <p:cNvSpPr/>
            <p:nvPr/>
          </p:nvSpPr>
          <p:spPr>
            <a:xfrm flipH="false" flipV="false" rot="0">
              <a:off x="8018742" y="1251441"/>
              <a:ext cx="2532150" cy="2481794"/>
            </a:xfrm>
            <a:custGeom>
              <a:avLst/>
              <a:gdLst/>
              <a:ahLst/>
              <a:cxnLst/>
              <a:rect r="r" b="b" t="t" l="l"/>
              <a:pathLst>
                <a:path h="2481794" w="2532150">
                  <a:moveTo>
                    <a:pt x="0" y="0"/>
                  </a:moveTo>
                  <a:lnTo>
                    <a:pt x="2532150" y="0"/>
                  </a:lnTo>
                  <a:lnTo>
                    <a:pt x="2532150" y="2481795"/>
                  </a:lnTo>
                  <a:lnTo>
                    <a:pt x="0" y="2481795"/>
                  </a:lnTo>
                  <a:lnTo>
                    <a:pt x="0" y="0"/>
                  </a:lnTo>
                  <a:close/>
                </a:path>
              </a:pathLst>
            </a:custGeom>
            <a:blipFill>
              <a:blip r:embed="rId6"/>
              <a:stretch>
                <a:fillRect l="0" t="0" r="0" b="0"/>
              </a:stretch>
            </a:blipFill>
          </p:spPr>
        </p:sp>
        <p:grpSp>
          <p:nvGrpSpPr>
            <p:cNvPr name="Group 44" id="44"/>
            <p:cNvGrpSpPr/>
            <p:nvPr/>
          </p:nvGrpSpPr>
          <p:grpSpPr>
            <a:xfrm rot="0">
              <a:off x="8925965" y="2161131"/>
              <a:ext cx="690054" cy="674799"/>
              <a:chOff x="0" y="0"/>
              <a:chExt cx="112695" cy="110203"/>
            </a:xfrm>
          </p:grpSpPr>
          <p:sp>
            <p:nvSpPr>
              <p:cNvPr name="Freeform 45" id="45"/>
              <p:cNvSpPr/>
              <p:nvPr/>
            </p:nvSpPr>
            <p:spPr>
              <a:xfrm flipH="false" flipV="false" rot="0">
                <a:off x="0" y="0"/>
                <a:ext cx="112695" cy="110203"/>
              </a:xfrm>
              <a:custGeom>
                <a:avLst/>
                <a:gdLst/>
                <a:ahLst/>
                <a:cxnLst/>
                <a:rect r="r" b="b" t="t" l="l"/>
                <a:pathLst>
                  <a:path h="110203" w="112695">
                    <a:moveTo>
                      <a:pt x="0" y="0"/>
                    </a:moveTo>
                    <a:lnTo>
                      <a:pt x="112695" y="0"/>
                    </a:lnTo>
                    <a:lnTo>
                      <a:pt x="112695" y="110203"/>
                    </a:lnTo>
                    <a:lnTo>
                      <a:pt x="0" y="110203"/>
                    </a:lnTo>
                    <a:close/>
                  </a:path>
                </a:pathLst>
              </a:custGeom>
              <a:solidFill>
                <a:srgbClr val="00204B"/>
              </a:solidFill>
            </p:spPr>
          </p:sp>
          <p:sp>
            <p:nvSpPr>
              <p:cNvPr name="TextBox 46" id="46"/>
              <p:cNvSpPr txBox="true"/>
              <p:nvPr/>
            </p:nvSpPr>
            <p:spPr>
              <a:xfrm>
                <a:off x="0" y="-76200"/>
                <a:ext cx="112695" cy="186403"/>
              </a:xfrm>
              <a:prstGeom prst="rect">
                <a:avLst/>
              </a:prstGeom>
            </p:spPr>
            <p:txBody>
              <a:bodyPr anchor="ctr" rtlCol="false" tIns="39193" lIns="39193" bIns="39193" rIns="39193"/>
              <a:lstStyle/>
              <a:p>
                <a:pPr algn="ctr">
                  <a:lnSpc>
                    <a:spcPts val="2868"/>
                  </a:lnSpc>
                </a:pPr>
              </a:p>
            </p:txBody>
          </p:sp>
        </p:grpSp>
        <p:sp>
          <p:nvSpPr>
            <p:cNvPr name="TextBox 47" id="47"/>
            <p:cNvSpPr txBox="true"/>
            <p:nvPr/>
          </p:nvSpPr>
          <p:spPr>
            <a:xfrm rot="0">
              <a:off x="8276187" y="2164179"/>
              <a:ext cx="508120" cy="541990"/>
            </a:xfrm>
            <a:prstGeom prst="rect">
              <a:avLst/>
            </a:prstGeom>
          </p:spPr>
          <p:txBody>
            <a:bodyPr anchor="t" rtlCol="false" tIns="0" lIns="0" bIns="0" rIns="0">
              <a:spAutoFit/>
            </a:bodyPr>
            <a:lstStyle/>
            <a:p>
              <a:pPr algn="l">
                <a:lnSpc>
                  <a:spcPts val="3202"/>
                </a:lnSpc>
                <a:spcBef>
                  <a:spcPct val="0"/>
                </a:spcBef>
              </a:pPr>
              <a:r>
                <a:rPr lang="en-US" sz="2287">
                  <a:solidFill>
                    <a:srgbClr val="00204B"/>
                  </a:solidFill>
                  <a:latin typeface="Codec Pro"/>
                  <a:ea typeface="Codec Pro"/>
                  <a:cs typeface="Codec Pro"/>
                  <a:sym typeface="Codec Pro"/>
                </a:rPr>
                <a:t>1</a:t>
              </a:r>
            </a:p>
          </p:txBody>
        </p:sp>
        <p:sp>
          <p:nvSpPr>
            <p:cNvPr name="TextBox 48" id="48"/>
            <p:cNvSpPr txBox="true"/>
            <p:nvPr/>
          </p:nvSpPr>
          <p:spPr>
            <a:xfrm rot="0">
              <a:off x="9030757" y="2164179"/>
              <a:ext cx="508120" cy="541990"/>
            </a:xfrm>
            <a:prstGeom prst="rect">
              <a:avLst/>
            </a:prstGeom>
          </p:spPr>
          <p:txBody>
            <a:bodyPr anchor="t" rtlCol="false" tIns="0" lIns="0" bIns="0" rIns="0">
              <a:spAutoFit/>
            </a:bodyPr>
            <a:lstStyle/>
            <a:p>
              <a:pPr algn="l">
                <a:lnSpc>
                  <a:spcPts val="3202"/>
                </a:lnSpc>
                <a:spcBef>
                  <a:spcPct val="0"/>
                </a:spcBef>
              </a:pPr>
              <a:r>
                <a:rPr lang="en-US" sz="2287">
                  <a:solidFill>
                    <a:srgbClr val="EBF5FE"/>
                  </a:solidFill>
                  <a:latin typeface="Codec Pro"/>
                  <a:ea typeface="Codec Pro"/>
                  <a:cs typeface="Codec Pro"/>
                  <a:sym typeface="Codec Pro"/>
                </a:rPr>
                <a:t>2</a:t>
              </a:r>
            </a:p>
          </p:txBody>
        </p:sp>
        <p:sp>
          <p:nvSpPr>
            <p:cNvPr name="TextBox 49" id="49"/>
            <p:cNvSpPr txBox="true"/>
            <p:nvPr/>
          </p:nvSpPr>
          <p:spPr>
            <a:xfrm rot="0">
              <a:off x="9784990" y="2164179"/>
              <a:ext cx="508120" cy="541990"/>
            </a:xfrm>
            <a:prstGeom prst="rect">
              <a:avLst/>
            </a:prstGeom>
          </p:spPr>
          <p:txBody>
            <a:bodyPr anchor="t" rtlCol="false" tIns="0" lIns="0" bIns="0" rIns="0">
              <a:spAutoFit/>
            </a:bodyPr>
            <a:lstStyle/>
            <a:p>
              <a:pPr algn="l">
                <a:lnSpc>
                  <a:spcPts val="3202"/>
                </a:lnSpc>
                <a:spcBef>
                  <a:spcPct val="0"/>
                </a:spcBef>
              </a:pPr>
              <a:r>
                <a:rPr lang="en-US" sz="2287">
                  <a:solidFill>
                    <a:srgbClr val="00204B"/>
                  </a:solidFill>
                  <a:latin typeface="Codec Pro"/>
                  <a:ea typeface="Codec Pro"/>
                  <a:cs typeface="Codec Pro"/>
                  <a:sym typeface="Codec Pro"/>
                </a:rPr>
                <a:t>3</a:t>
              </a:r>
            </a:p>
          </p:txBody>
        </p:sp>
        <p:grpSp>
          <p:nvGrpSpPr>
            <p:cNvPr name="Group 50" id="50"/>
            <p:cNvGrpSpPr/>
            <p:nvPr/>
          </p:nvGrpSpPr>
          <p:grpSpPr>
            <a:xfrm rot="0">
              <a:off x="8925965" y="1402352"/>
              <a:ext cx="690054" cy="681974"/>
              <a:chOff x="0" y="0"/>
              <a:chExt cx="112695" cy="111375"/>
            </a:xfrm>
          </p:grpSpPr>
          <p:sp>
            <p:nvSpPr>
              <p:cNvPr name="Freeform 51" id="51"/>
              <p:cNvSpPr/>
              <p:nvPr/>
            </p:nvSpPr>
            <p:spPr>
              <a:xfrm flipH="false" flipV="false" rot="0">
                <a:off x="0" y="0"/>
                <a:ext cx="112695" cy="111375"/>
              </a:xfrm>
              <a:custGeom>
                <a:avLst/>
                <a:gdLst/>
                <a:ahLst/>
                <a:cxnLst/>
                <a:rect r="r" b="b" t="t" l="l"/>
                <a:pathLst>
                  <a:path h="111375" w="112695">
                    <a:moveTo>
                      <a:pt x="0" y="0"/>
                    </a:moveTo>
                    <a:lnTo>
                      <a:pt x="112695" y="0"/>
                    </a:lnTo>
                    <a:lnTo>
                      <a:pt x="112695" y="111375"/>
                    </a:lnTo>
                    <a:lnTo>
                      <a:pt x="0" y="111375"/>
                    </a:lnTo>
                    <a:close/>
                  </a:path>
                </a:pathLst>
              </a:custGeom>
              <a:solidFill>
                <a:srgbClr val="00204B"/>
              </a:solidFill>
            </p:spPr>
          </p:sp>
          <p:sp>
            <p:nvSpPr>
              <p:cNvPr name="TextBox 52" id="52"/>
              <p:cNvSpPr txBox="true"/>
              <p:nvPr/>
            </p:nvSpPr>
            <p:spPr>
              <a:xfrm>
                <a:off x="0" y="-76200"/>
                <a:ext cx="112695" cy="187575"/>
              </a:xfrm>
              <a:prstGeom prst="rect">
                <a:avLst/>
              </a:prstGeom>
            </p:spPr>
            <p:txBody>
              <a:bodyPr anchor="ctr" rtlCol="false" tIns="39193" lIns="39193" bIns="39193" rIns="39193"/>
              <a:lstStyle/>
              <a:p>
                <a:pPr algn="ctr">
                  <a:lnSpc>
                    <a:spcPts val="2868"/>
                  </a:lnSpc>
                </a:pPr>
              </a:p>
            </p:txBody>
          </p:sp>
        </p:grpSp>
        <p:sp>
          <p:nvSpPr>
            <p:cNvPr name="TextBox 53" id="53"/>
            <p:cNvSpPr txBox="true"/>
            <p:nvPr/>
          </p:nvSpPr>
          <p:spPr>
            <a:xfrm rot="0">
              <a:off x="9107900" y="1503605"/>
              <a:ext cx="508120" cy="545896"/>
            </a:xfrm>
            <a:prstGeom prst="rect">
              <a:avLst/>
            </a:prstGeom>
          </p:spPr>
          <p:txBody>
            <a:bodyPr anchor="t" rtlCol="false" tIns="0" lIns="0" bIns="0" rIns="0">
              <a:spAutoFit/>
            </a:bodyPr>
            <a:lstStyle/>
            <a:p>
              <a:pPr algn="l">
                <a:lnSpc>
                  <a:spcPts val="3202"/>
                </a:lnSpc>
                <a:spcBef>
                  <a:spcPct val="0"/>
                </a:spcBef>
              </a:pPr>
              <a:r>
                <a:rPr lang="en-US" sz="2287">
                  <a:solidFill>
                    <a:srgbClr val="EBF5FE"/>
                  </a:solidFill>
                  <a:latin typeface="Codec Pro"/>
                  <a:ea typeface="Codec Pro"/>
                  <a:cs typeface="Codec Pro"/>
                  <a:sym typeface="Codec Pro"/>
                </a:rPr>
                <a:t>4</a:t>
              </a:r>
            </a:p>
          </p:txBody>
        </p:sp>
        <p:grpSp>
          <p:nvGrpSpPr>
            <p:cNvPr name="Group 54" id="54"/>
            <p:cNvGrpSpPr/>
            <p:nvPr/>
          </p:nvGrpSpPr>
          <p:grpSpPr>
            <a:xfrm rot="0">
              <a:off x="8925965" y="2905267"/>
              <a:ext cx="714632" cy="693232"/>
              <a:chOff x="0" y="0"/>
              <a:chExt cx="116708" cy="113214"/>
            </a:xfrm>
          </p:grpSpPr>
          <p:sp>
            <p:nvSpPr>
              <p:cNvPr name="Freeform 55" id="55"/>
              <p:cNvSpPr/>
              <p:nvPr/>
            </p:nvSpPr>
            <p:spPr>
              <a:xfrm flipH="false" flipV="false" rot="0">
                <a:off x="0" y="0"/>
                <a:ext cx="116709" cy="113214"/>
              </a:xfrm>
              <a:custGeom>
                <a:avLst/>
                <a:gdLst/>
                <a:ahLst/>
                <a:cxnLst/>
                <a:rect r="r" b="b" t="t" l="l"/>
                <a:pathLst>
                  <a:path h="113214" w="116709">
                    <a:moveTo>
                      <a:pt x="0" y="0"/>
                    </a:moveTo>
                    <a:lnTo>
                      <a:pt x="116709" y="0"/>
                    </a:lnTo>
                    <a:lnTo>
                      <a:pt x="116709" y="113214"/>
                    </a:lnTo>
                    <a:lnTo>
                      <a:pt x="0" y="113214"/>
                    </a:lnTo>
                    <a:close/>
                  </a:path>
                </a:pathLst>
              </a:custGeom>
              <a:solidFill>
                <a:srgbClr val="00204B"/>
              </a:solidFill>
            </p:spPr>
          </p:sp>
          <p:sp>
            <p:nvSpPr>
              <p:cNvPr name="TextBox 56" id="56"/>
              <p:cNvSpPr txBox="true"/>
              <p:nvPr/>
            </p:nvSpPr>
            <p:spPr>
              <a:xfrm>
                <a:off x="0" y="-76200"/>
                <a:ext cx="116708" cy="189414"/>
              </a:xfrm>
              <a:prstGeom prst="rect">
                <a:avLst/>
              </a:prstGeom>
            </p:spPr>
            <p:txBody>
              <a:bodyPr anchor="ctr" rtlCol="false" tIns="39193" lIns="39193" bIns="39193" rIns="39193"/>
              <a:lstStyle/>
              <a:p>
                <a:pPr algn="ctr">
                  <a:lnSpc>
                    <a:spcPts val="2868"/>
                  </a:lnSpc>
                </a:pPr>
              </a:p>
            </p:txBody>
          </p:sp>
        </p:grpSp>
        <p:sp>
          <p:nvSpPr>
            <p:cNvPr name="TextBox 57" id="57"/>
            <p:cNvSpPr txBox="true"/>
            <p:nvPr/>
          </p:nvSpPr>
          <p:spPr>
            <a:xfrm rot="0">
              <a:off x="9107900" y="2946825"/>
              <a:ext cx="508120" cy="545896"/>
            </a:xfrm>
            <a:prstGeom prst="rect">
              <a:avLst/>
            </a:prstGeom>
          </p:spPr>
          <p:txBody>
            <a:bodyPr anchor="t" rtlCol="false" tIns="0" lIns="0" bIns="0" rIns="0">
              <a:spAutoFit/>
            </a:bodyPr>
            <a:lstStyle/>
            <a:p>
              <a:pPr algn="l">
                <a:lnSpc>
                  <a:spcPts val="3202"/>
                </a:lnSpc>
                <a:spcBef>
                  <a:spcPct val="0"/>
                </a:spcBef>
              </a:pPr>
              <a:r>
                <a:rPr lang="en-US" sz="2287">
                  <a:solidFill>
                    <a:srgbClr val="EBF5FE"/>
                  </a:solidFill>
                  <a:latin typeface="Codec Pro"/>
                  <a:ea typeface="Codec Pro"/>
                  <a:cs typeface="Codec Pro"/>
                  <a:sym typeface="Codec Pro"/>
                </a:rPr>
                <a:t>5</a:t>
              </a:r>
            </a:p>
          </p:txBody>
        </p:sp>
      </p:grpSp>
      <p:sp>
        <p:nvSpPr>
          <p:cNvPr name="TextBox 58" id="58"/>
          <p:cNvSpPr txBox="true"/>
          <p:nvPr/>
        </p:nvSpPr>
        <p:spPr>
          <a:xfrm rot="0">
            <a:off x="12037495" y="632517"/>
            <a:ext cx="5221805" cy="651999"/>
          </a:xfrm>
          <a:prstGeom prst="rect">
            <a:avLst/>
          </a:prstGeom>
        </p:spPr>
        <p:txBody>
          <a:bodyPr anchor="t" rtlCol="false" tIns="0" lIns="0" bIns="0" rIns="0">
            <a:spAutoFit/>
          </a:bodyPr>
          <a:lstStyle/>
          <a:p>
            <a:pPr algn="l">
              <a:lnSpc>
                <a:spcPts val="5206"/>
              </a:lnSpc>
              <a:spcBef>
                <a:spcPct val="0"/>
              </a:spcBef>
            </a:pPr>
            <a:r>
              <a:rPr lang="en-US" sz="3718">
                <a:solidFill>
                  <a:srgbClr val="36486C"/>
                </a:solidFill>
                <a:latin typeface="Handelson Five"/>
                <a:ea typeface="Handelson Five"/>
                <a:cs typeface="Handelson Five"/>
                <a:sym typeface="Handelson Five"/>
              </a:rPr>
              <a:t>THE GAME OF LIFE</a:t>
            </a:r>
          </a:p>
        </p:txBody>
      </p:sp>
      <p:sp>
        <p:nvSpPr>
          <p:cNvPr name="TextBox 59" id="59"/>
          <p:cNvSpPr txBox="true"/>
          <p:nvPr/>
        </p:nvSpPr>
        <p:spPr>
          <a:xfrm rot="0">
            <a:off x="1028700" y="1434768"/>
            <a:ext cx="8994475" cy="1318916"/>
          </a:xfrm>
          <a:prstGeom prst="rect">
            <a:avLst/>
          </a:prstGeom>
        </p:spPr>
        <p:txBody>
          <a:bodyPr anchor="t" rtlCol="false" tIns="0" lIns="0" bIns="0" rIns="0">
            <a:spAutoFit/>
          </a:bodyPr>
          <a:lstStyle/>
          <a:p>
            <a:pPr algn="l">
              <a:lnSpc>
                <a:spcPts val="3428"/>
              </a:lnSpc>
              <a:spcBef>
                <a:spcPct val="0"/>
              </a:spcBef>
            </a:pPr>
            <a:r>
              <a:rPr lang="en-US" sz="2449">
                <a:solidFill>
                  <a:srgbClr val="00204B"/>
                </a:solidFill>
                <a:latin typeface="Codec Pro"/>
                <a:ea typeface="Codec Pro"/>
                <a:cs typeface="Codec Pro"/>
                <a:sym typeface="Codec Pro"/>
              </a:rPr>
              <a:t>It is a “ZERO PLAYER GAME”, devised by </a:t>
            </a:r>
            <a:r>
              <a:rPr lang="en-US" sz="2449" u="sng">
                <a:solidFill>
                  <a:srgbClr val="00204B"/>
                </a:solidFill>
                <a:latin typeface="Codec Pro"/>
                <a:ea typeface="Codec Pro"/>
                <a:cs typeface="Codec Pro"/>
                <a:sym typeface="Codec Pro"/>
                <a:hlinkClick r:id="rId7" tooltip="https://en.wikipedia.org/wiki/John_Horton_Conway"/>
              </a:rPr>
              <a:t>John Horton Conway</a:t>
            </a:r>
            <a:r>
              <a:rPr lang="en-US" sz="2449">
                <a:solidFill>
                  <a:srgbClr val="00204B"/>
                </a:solidFill>
                <a:latin typeface="Codec Pro"/>
                <a:ea typeface="Codec Pro"/>
                <a:cs typeface="Codec Pro"/>
                <a:sym typeface="Codec Pro"/>
              </a:rPr>
              <a:t> in 1970. It is built on 2D cellular automaton in which its evolution is determined by its initial state </a:t>
            </a:r>
            <a:r>
              <a:rPr lang="en-US" b="true" sz="2449">
                <a:solidFill>
                  <a:srgbClr val="00204B"/>
                </a:solidFill>
                <a:latin typeface="Codec Pro Bold"/>
                <a:ea typeface="Codec Pro Bold"/>
                <a:cs typeface="Codec Pro Bold"/>
                <a:sym typeface="Codec Pro Bold"/>
              </a:rPr>
              <a:t>only</a:t>
            </a:r>
          </a:p>
        </p:txBody>
      </p:sp>
      <p:sp>
        <p:nvSpPr>
          <p:cNvPr name="TextBox 60" id="60"/>
          <p:cNvSpPr txBox="true"/>
          <p:nvPr/>
        </p:nvSpPr>
        <p:spPr>
          <a:xfrm rot="0">
            <a:off x="1028700" y="3067450"/>
            <a:ext cx="8994475" cy="461666"/>
          </a:xfrm>
          <a:prstGeom prst="rect">
            <a:avLst/>
          </a:prstGeom>
        </p:spPr>
        <p:txBody>
          <a:bodyPr anchor="t" rtlCol="false" tIns="0" lIns="0" bIns="0" rIns="0">
            <a:spAutoFit/>
          </a:bodyPr>
          <a:lstStyle/>
          <a:p>
            <a:pPr algn="l">
              <a:lnSpc>
                <a:spcPts val="3428"/>
              </a:lnSpc>
              <a:spcBef>
                <a:spcPct val="0"/>
              </a:spcBef>
            </a:pPr>
            <a:r>
              <a:rPr lang="en-US" b="true" sz="2449">
                <a:solidFill>
                  <a:srgbClr val="00689F"/>
                </a:solidFill>
                <a:latin typeface="Codec Pro Bold"/>
                <a:ea typeface="Codec Pro Bold"/>
                <a:cs typeface="Codec Pro Bold"/>
                <a:sym typeface="Codec Pro Bold"/>
              </a:rPr>
              <a:t>EXAMPLE SIMULATION</a:t>
            </a:r>
          </a:p>
        </p:txBody>
      </p:sp>
      <p:grpSp>
        <p:nvGrpSpPr>
          <p:cNvPr name="Group 61" id="61"/>
          <p:cNvGrpSpPr/>
          <p:nvPr/>
        </p:nvGrpSpPr>
        <p:grpSpPr>
          <a:xfrm rot="0">
            <a:off x="9447985" y="6246224"/>
            <a:ext cx="8201916" cy="3481167"/>
            <a:chOff x="0" y="0"/>
            <a:chExt cx="10935888" cy="4641556"/>
          </a:xfrm>
        </p:grpSpPr>
        <p:grpSp>
          <p:nvGrpSpPr>
            <p:cNvPr name="Group 62" id="62"/>
            <p:cNvGrpSpPr/>
            <p:nvPr/>
          </p:nvGrpSpPr>
          <p:grpSpPr>
            <a:xfrm rot="0">
              <a:off x="0" y="0"/>
              <a:ext cx="10935888" cy="4589310"/>
              <a:chOff x="0" y="0"/>
              <a:chExt cx="2160175" cy="906530"/>
            </a:xfrm>
          </p:grpSpPr>
          <p:sp>
            <p:nvSpPr>
              <p:cNvPr name="Freeform 63" id="63"/>
              <p:cNvSpPr/>
              <p:nvPr/>
            </p:nvSpPr>
            <p:spPr>
              <a:xfrm flipH="false" flipV="false" rot="0">
                <a:off x="0" y="0"/>
                <a:ext cx="2160176" cy="906530"/>
              </a:xfrm>
              <a:custGeom>
                <a:avLst/>
                <a:gdLst/>
                <a:ahLst/>
                <a:cxnLst/>
                <a:rect r="r" b="b" t="t" l="l"/>
                <a:pathLst>
                  <a:path h="906530" w="2160176">
                    <a:moveTo>
                      <a:pt x="32093" y="0"/>
                    </a:moveTo>
                    <a:lnTo>
                      <a:pt x="2128082" y="0"/>
                    </a:lnTo>
                    <a:cubicBezTo>
                      <a:pt x="2145807" y="0"/>
                      <a:pt x="2160176" y="14369"/>
                      <a:pt x="2160176" y="32093"/>
                    </a:cubicBezTo>
                    <a:lnTo>
                      <a:pt x="2160176" y="874437"/>
                    </a:lnTo>
                    <a:cubicBezTo>
                      <a:pt x="2160176" y="882949"/>
                      <a:pt x="2156794" y="891112"/>
                      <a:pt x="2150776" y="897131"/>
                    </a:cubicBezTo>
                    <a:cubicBezTo>
                      <a:pt x="2144757" y="903149"/>
                      <a:pt x="2136594" y="906530"/>
                      <a:pt x="2128082" y="906530"/>
                    </a:cubicBezTo>
                    <a:lnTo>
                      <a:pt x="32093" y="906530"/>
                    </a:lnTo>
                    <a:cubicBezTo>
                      <a:pt x="14369" y="906530"/>
                      <a:pt x="0" y="892162"/>
                      <a:pt x="0" y="874437"/>
                    </a:cubicBezTo>
                    <a:lnTo>
                      <a:pt x="0" y="32093"/>
                    </a:lnTo>
                    <a:cubicBezTo>
                      <a:pt x="0" y="14369"/>
                      <a:pt x="14369" y="0"/>
                      <a:pt x="32093" y="0"/>
                    </a:cubicBezTo>
                    <a:close/>
                  </a:path>
                </a:pathLst>
              </a:custGeom>
              <a:solidFill>
                <a:srgbClr val="204A87"/>
              </a:solidFill>
            </p:spPr>
          </p:sp>
          <p:sp>
            <p:nvSpPr>
              <p:cNvPr name="TextBox 64" id="64"/>
              <p:cNvSpPr txBox="true"/>
              <p:nvPr/>
            </p:nvSpPr>
            <p:spPr>
              <a:xfrm>
                <a:off x="0" y="-76200"/>
                <a:ext cx="2160175" cy="982730"/>
              </a:xfrm>
              <a:prstGeom prst="rect">
                <a:avLst/>
              </a:prstGeom>
            </p:spPr>
            <p:txBody>
              <a:bodyPr anchor="ctr" rtlCol="false" tIns="50800" lIns="50800" bIns="50800" rIns="50800"/>
              <a:lstStyle/>
              <a:p>
                <a:pPr algn="ctr">
                  <a:lnSpc>
                    <a:spcPts val="2868"/>
                  </a:lnSpc>
                </a:pPr>
              </a:p>
            </p:txBody>
          </p:sp>
        </p:grpSp>
        <p:sp>
          <p:nvSpPr>
            <p:cNvPr name="TextBox 65" id="65"/>
            <p:cNvSpPr txBox="true"/>
            <p:nvPr/>
          </p:nvSpPr>
          <p:spPr>
            <a:xfrm rot="0">
              <a:off x="253387" y="190500"/>
              <a:ext cx="10367647" cy="4451056"/>
            </a:xfrm>
            <a:prstGeom prst="rect">
              <a:avLst/>
            </a:prstGeom>
          </p:spPr>
          <p:txBody>
            <a:bodyPr anchor="t" rtlCol="false" tIns="0" lIns="0" bIns="0" rIns="0">
              <a:spAutoFit/>
            </a:bodyPr>
            <a:lstStyle/>
            <a:p>
              <a:pPr algn="l">
                <a:lnSpc>
                  <a:spcPts val="2964"/>
                </a:lnSpc>
              </a:pPr>
              <a:r>
                <a:rPr lang="en-US" sz="2117">
                  <a:solidFill>
                    <a:srgbClr val="EBF5FE"/>
                  </a:solidFill>
                  <a:latin typeface="Codec Pro"/>
                  <a:ea typeface="Codec Pro"/>
                  <a:cs typeface="Codec Pro"/>
                  <a:sym typeface="Codec Pro"/>
                </a:rPr>
                <a:t> Cave Generation Example:</a:t>
              </a:r>
            </a:p>
            <a:p>
              <a:pPr algn="l" marL="457125" indent="-228562" lvl="1">
                <a:lnSpc>
                  <a:spcPts val="2964"/>
                </a:lnSpc>
                <a:buFont typeface="Arial"/>
                <a:buChar char="•"/>
              </a:pPr>
              <a:r>
                <a:rPr lang="en-US" sz="2117">
                  <a:solidFill>
                    <a:srgbClr val="EBF5FE"/>
                  </a:solidFill>
                  <a:latin typeface="Codec Pro"/>
                  <a:ea typeface="Codec Pro"/>
                  <a:cs typeface="Codec Pro"/>
                  <a:sym typeface="Codec Pro"/>
                </a:rPr>
                <a:t>Initial Randomness: Start with a grid </a:t>
              </a:r>
              <a:r>
                <a:rPr lang="en-US" sz="2117" u="none">
                  <a:solidFill>
                    <a:srgbClr val="EBF5FE"/>
                  </a:solidFill>
                  <a:latin typeface="Codec Pro"/>
                  <a:ea typeface="Codec Pro"/>
                  <a:cs typeface="Codec Pro"/>
                  <a:sym typeface="Codec Pro"/>
                </a:rPr>
                <a:t>o</a:t>
              </a:r>
              <a:r>
                <a:rPr lang="en-US" sz="2117">
                  <a:solidFill>
                    <a:srgbClr val="EBF5FE"/>
                  </a:solidFill>
                  <a:latin typeface="Codec Pro"/>
                  <a:ea typeface="Codec Pro"/>
                  <a:cs typeface="Codec Pro"/>
                  <a:sym typeface="Codec Pro"/>
                </a:rPr>
                <a:t>f</a:t>
              </a:r>
              <a:r>
                <a:rPr lang="en-US" sz="2117" u="none">
                  <a:solidFill>
                    <a:srgbClr val="EBF5FE"/>
                  </a:solidFill>
                  <a:latin typeface="Codec Pro"/>
                  <a:ea typeface="Codec Pro"/>
                  <a:cs typeface="Codec Pro"/>
                  <a:sym typeface="Codec Pro"/>
                </a:rPr>
                <a:t> r</a:t>
              </a:r>
              <a:r>
                <a:rPr lang="en-US" sz="2117">
                  <a:solidFill>
                    <a:srgbClr val="EBF5FE"/>
                  </a:solidFill>
                  <a:latin typeface="Codec Pro"/>
                  <a:ea typeface="Codec Pro"/>
                  <a:cs typeface="Codec Pro"/>
                  <a:sym typeface="Codec Pro"/>
                </a:rPr>
                <a:t>and</a:t>
              </a:r>
              <a:r>
                <a:rPr lang="en-US" sz="2117" u="none">
                  <a:solidFill>
                    <a:srgbClr val="EBF5FE"/>
                  </a:solidFill>
                  <a:latin typeface="Codec Pro"/>
                  <a:ea typeface="Codec Pro"/>
                  <a:cs typeface="Codec Pro"/>
                  <a:sym typeface="Codec Pro"/>
                </a:rPr>
                <a:t>o</a:t>
              </a:r>
              <a:r>
                <a:rPr lang="en-US" sz="2117">
                  <a:solidFill>
                    <a:srgbClr val="EBF5FE"/>
                  </a:solidFill>
                  <a:latin typeface="Codec Pro"/>
                  <a:ea typeface="Codec Pro"/>
                  <a:cs typeface="Codec Pro"/>
                  <a:sym typeface="Codec Pro"/>
                </a:rPr>
                <a:t>mly assig</a:t>
              </a:r>
              <a:r>
                <a:rPr lang="en-US" sz="2117" u="none">
                  <a:solidFill>
                    <a:srgbClr val="EBF5FE"/>
                  </a:solidFill>
                  <a:latin typeface="Codec Pro"/>
                  <a:ea typeface="Codec Pro"/>
                  <a:cs typeface="Codec Pro"/>
                  <a:sym typeface="Codec Pro"/>
                </a:rPr>
                <a:t>n</a:t>
              </a:r>
              <a:r>
                <a:rPr lang="en-US" sz="2117">
                  <a:solidFill>
                    <a:srgbClr val="EBF5FE"/>
                  </a:solidFill>
                  <a:latin typeface="Codec Pro"/>
                  <a:ea typeface="Codec Pro"/>
                  <a:cs typeface="Codec Pro"/>
                  <a:sym typeface="Codec Pro"/>
                </a:rPr>
                <a:t>ed</a:t>
              </a:r>
              <a:r>
                <a:rPr lang="en-US" sz="2117" u="none">
                  <a:solidFill>
                    <a:srgbClr val="EBF5FE"/>
                  </a:solidFill>
                  <a:latin typeface="Codec Pro"/>
                  <a:ea typeface="Codec Pro"/>
                  <a:cs typeface="Codec Pro"/>
                  <a:sym typeface="Codec Pro"/>
                </a:rPr>
                <a:t> </a:t>
              </a:r>
              <a:r>
                <a:rPr lang="en-US" sz="2117">
                  <a:solidFill>
                    <a:srgbClr val="EBF5FE"/>
                  </a:solidFill>
                  <a:latin typeface="Codec Pro"/>
                  <a:ea typeface="Codec Pro"/>
                  <a:cs typeface="Codec Pro"/>
                  <a:sym typeface="Codec Pro"/>
                </a:rPr>
                <a:t>"</a:t>
              </a:r>
              <a:r>
                <a:rPr lang="en-US" sz="2117" u="none">
                  <a:solidFill>
                    <a:srgbClr val="EBF5FE"/>
                  </a:solidFill>
                  <a:latin typeface="Codec Pro"/>
                  <a:ea typeface="Codec Pro"/>
                  <a:cs typeface="Codec Pro"/>
                  <a:sym typeface="Codec Pro"/>
                </a:rPr>
                <a:t>wa</a:t>
              </a:r>
              <a:r>
                <a:rPr lang="en-US" sz="2117">
                  <a:solidFill>
                    <a:srgbClr val="EBF5FE"/>
                  </a:solidFill>
                  <a:latin typeface="Codec Pro"/>
                  <a:ea typeface="Codec Pro"/>
                  <a:cs typeface="Codec Pro"/>
                  <a:sym typeface="Codec Pro"/>
                </a:rPr>
                <a:t>ll" and "floor" tiles. </a:t>
              </a:r>
            </a:p>
            <a:p>
              <a:pPr algn="l" marL="457125" indent="-228562" lvl="1">
                <a:lnSpc>
                  <a:spcPts val="2964"/>
                </a:lnSpc>
                <a:buFont typeface="Arial"/>
                <a:buChar char="•"/>
              </a:pPr>
              <a:r>
                <a:rPr lang="en-US" sz="2117">
                  <a:solidFill>
                    <a:srgbClr val="EBF5FE"/>
                  </a:solidFill>
                  <a:latin typeface="Codec Pro"/>
                  <a:ea typeface="Codec Pro"/>
                  <a:cs typeface="Codec Pro"/>
                  <a:sym typeface="Codec Pro"/>
                </a:rPr>
                <a:t>Smoothing: Apply a rule that makes a cell more likely to be a "wall" if it has many "wall" neighbors, and more likely to be a "floor" if it has many "floor" neighbors. </a:t>
              </a:r>
            </a:p>
            <a:p>
              <a:pPr algn="l" marL="457125" indent="-228562" lvl="1">
                <a:lnSpc>
                  <a:spcPts val="2964"/>
                </a:lnSpc>
                <a:buFont typeface="Arial"/>
                <a:buChar char="•"/>
              </a:pPr>
              <a:r>
                <a:rPr lang="en-US" sz="2117">
                  <a:solidFill>
                    <a:srgbClr val="EBF5FE"/>
                  </a:solidFill>
                  <a:latin typeface="Codec Pro"/>
                  <a:ea typeface="Codec Pro"/>
                  <a:cs typeface="Codec Pro"/>
                  <a:sym typeface="Codec Pro"/>
                </a:rPr>
                <a:t>Iteration: Repeatedly apply the rule to smooth out the rand</a:t>
              </a:r>
              <a:r>
                <a:rPr lang="en-US" sz="2117">
                  <a:solidFill>
                    <a:srgbClr val="EBF5FE"/>
                  </a:solidFill>
                  <a:latin typeface="Codec Pro"/>
                  <a:ea typeface="Codec Pro"/>
                  <a:cs typeface="Codec Pro"/>
                  <a:sym typeface="Codec Pro"/>
                </a:rPr>
                <a:t>om pattern and create cave-like structures. </a:t>
              </a:r>
            </a:p>
            <a:p>
              <a:pPr algn="l">
                <a:lnSpc>
                  <a:spcPts val="2964"/>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grpSp>
        <p:nvGrpSpPr>
          <p:cNvPr name="Group 2" id="2"/>
          <p:cNvGrpSpPr/>
          <p:nvPr/>
        </p:nvGrpSpPr>
        <p:grpSpPr>
          <a:xfrm rot="0">
            <a:off x="10521080" y="285144"/>
            <a:ext cx="7976962" cy="966270"/>
            <a:chOff x="0" y="0"/>
            <a:chExt cx="10635950" cy="1288360"/>
          </a:xfrm>
        </p:grpSpPr>
        <p:sp>
          <p:nvSpPr>
            <p:cNvPr name="Freeform 3" id="3"/>
            <p:cNvSpPr/>
            <p:nvPr/>
          </p:nvSpPr>
          <p:spPr>
            <a:xfrm flipH="false" flipV="false" rot="0">
              <a:off x="0" y="0"/>
              <a:ext cx="10122827" cy="1288360"/>
            </a:xfrm>
            <a:custGeom>
              <a:avLst/>
              <a:gdLst/>
              <a:ahLst/>
              <a:cxnLst/>
              <a:rect r="r" b="b" t="t" l="l"/>
              <a:pathLst>
                <a:path h="1288360" w="10122827">
                  <a:moveTo>
                    <a:pt x="0" y="0"/>
                  </a:moveTo>
                  <a:lnTo>
                    <a:pt x="10122827" y="0"/>
                  </a:lnTo>
                  <a:lnTo>
                    <a:pt x="10122827" y="1288360"/>
                  </a:lnTo>
                  <a:lnTo>
                    <a:pt x="0" y="12883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66331" y="170514"/>
              <a:ext cx="875783" cy="858406"/>
              <a:chOff x="0" y="0"/>
              <a:chExt cx="345988" cy="339123"/>
            </a:xfrm>
          </p:grpSpPr>
          <p:sp>
            <p:nvSpPr>
              <p:cNvPr name="Freeform 5" id="5"/>
              <p:cNvSpPr/>
              <p:nvPr/>
            </p:nvSpPr>
            <p:spPr>
              <a:xfrm flipH="false" flipV="false" rot="0">
                <a:off x="0" y="0"/>
                <a:ext cx="345988" cy="339123"/>
              </a:xfrm>
              <a:custGeom>
                <a:avLst/>
                <a:gdLst/>
                <a:ahLst/>
                <a:cxnLst/>
                <a:rect r="r" b="b" t="t" l="l"/>
                <a:pathLst>
                  <a:path h="339123" w="345988">
                    <a:moveTo>
                      <a:pt x="0" y="0"/>
                    </a:moveTo>
                    <a:lnTo>
                      <a:pt x="345988" y="0"/>
                    </a:lnTo>
                    <a:lnTo>
                      <a:pt x="345988" y="339123"/>
                    </a:lnTo>
                    <a:lnTo>
                      <a:pt x="0" y="339123"/>
                    </a:lnTo>
                    <a:close/>
                  </a:path>
                </a:pathLst>
              </a:custGeom>
              <a:solidFill>
                <a:srgbClr val="00204B"/>
              </a:solidFill>
            </p:spPr>
          </p:sp>
          <p:sp>
            <p:nvSpPr>
              <p:cNvPr name="TextBox 6" id="6"/>
              <p:cNvSpPr txBox="true"/>
              <p:nvPr/>
            </p:nvSpPr>
            <p:spPr>
              <a:xfrm>
                <a:off x="0" y="-76200"/>
                <a:ext cx="345988" cy="415323"/>
              </a:xfrm>
              <a:prstGeom prst="rect">
                <a:avLst/>
              </a:prstGeom>
            </p:spPr>
            <p:txBody>
              <a:bodyPr anchor="ctr" rtlCol="false" tIns="25400" lIns="25400" bIns="25400" rIns="25400"/>
              <a:lstStyle/>
              <a:p>
                <a:pPr algn="ctr">
                  <a:lnSpc>
                    <a:spcPts val="2868"/>
                  </a:lnSpc>
                </a:pPr>
              </a:p>
            </p:txBody>
          </p:sp>
        </p:grpSp>
        <p:sp>
          <p:nvSpPr>
            <p:cNvPr name="Freeform 7" id="7"/>
            <p:cNvSpPr/>
            <p:nvPr/>
          </p:nvSpPr>
          <p:spPr>
            <a:xfrm flipH="false" flipV="false" rot="0">
              <a:off x="287967" y="159072"/>
              <a:ext cx="954147" cy="954147"/>
            </a:xfrm>
            <a:custGeom>
              <a:avLst/>
              <a:gdLst/>
              <a:ahLst/>
              <a:cxnLst/>
              <a:rect r="r" b="b" t="t" l="l"/>
              <a:pathLst>
                <a:path h="954147" w="954147">
                  <a:moveTo>
                    <a:pt x="0" y="0"/>
                  </a:moveTo>
                  <a:lnTo>
                    <a:pt x="954147" y="0"/>
                  </a:lnTo>
                  <a:lnTo>
                    <a:pt x="954147" y="954147"/>
                  </a:lnTo>
                  <a:lnTo>
                    <a:pt x="0" y="9541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508148" y="281548"/>
              <a:ext cx="9127802" cy="632996"/>
            </a:xfrm>
            <a:prstGeom prst="rect">
              <a:avLst/>
            </a:prstGeom>
          </p:spPr>
          <p:txBody>
            <a:bodyPr anchor="t" rtlCol="false" tIns="0" lIns="0" bIns="0" rIns="0">
              <a:spAutoFit/>
            </a:bodyPr>
            <a:lstStyle/>
            <a:p>
              <a:pPr algn="l">
                <a:lnSpc>
                  <a:spcPts val="3839"/>
                </a:lnSpc>
                <a:spcBef>
                  <a:spcPct val="0"/>
                </a:spcBef>
              </a:pPr>
              <a:r>
                <a:rPr lang="en-US" sz="2742">
                  <a:solidFill>
                    <a:srgbClr val="00204B"/>
                  </a:solidFill>
                  <a:latin typeface="Handelson Five"/>
                  <a:ea typeface="Handelson Five"/>
                  <a:cs typeface="Handelson Five"/>
                  <a:sym typeface="Handelson Five"/>
                </a:rPr>
                <a:t>CAVE GENERATION USING CELLULAR AUTOMATA</a:t>
              </a:r>
            </a:p>
          </p:txBody>
        </p:sp>
      </p:grpSp>
      <p:sp>
        <p:nvSpPr>
          <p:cNvPr name="Freeform 9" id="9"/>
          <p:cNvSpPr/>
          <p:nvPr/>
        </p:nvSpPr>
        <p:spPr>
          <a:xfrm flipH="false" flipV="false" rot="0">
            <a:off x="885766" y="1865969"/>
            <a:ext cx="7427833" cy="3277531"/>
          </a:xfrm>
          <a:custGeom>
            <a:avLst/>
            <a:gdLst/>
            <a:ahLst/>
            <a:cxnLst/>
            <a:rect r="r" b="b" t="t" l="l"/>
            <a:pathLst>
              <a:path h="3277531" w="7427833">
                <a:moveTo>
                  <a:pt x="0" y="0"/>
                </a:moveTo>
                <a:lnTo>
                  <a:pt x="7427833" y="0"/>
                </a:lnTo>
                <a:lnTo>
                  <a:pt x="7427833" y="3277531"/>
                </a:lnTo>
                <a:lnTo>
                  <a:pt x="0" y="3277531"/>
                </a:lnTo>
                <a:lnTo>
                  <a:pt x="0" y="0"/>
                </a:lnTo>
                <a:close/>
              </a:path>
            </a:pathLst>
          </a:custGeom>
          <a:blipFill>
            <a:blip r:embed="rId6"/>
            <a:stretch>
              <a:fillRect l="0" t="0" r="0" b="0"/>
            </a:stretch>
          </a:blipFill>
        </p:spPr>
      </p:sp>
      <p:sp>
        <p:nvSpPr>
          <p:cNvPr name="Freeform 10" id="10"/>
          <p:cNvSpPr/>
          <p:nvPr/>
        </p:nvSpPr>
        <p:spPr>
          <a:xfrm flipH="false" flipV="false" rot="0">
            <a:off x="885766" y="6543375"/>
            <a:ext cx="8177284" cy="3260692"/>
          </a:xfrm>
          <a:custGeom>
            <a:avLst/>
            <a:gdLst/>
            <a:ahLst/>
            <a:cxnLst/>
            <a:rect r="r" b="b" t="t" l="l"/>
            <a:pathLst>
              <a:path h="3260692" w="8177284">
                <a:moveTo>
                  <a:pt x="0" y="0"/>
                </a:moveTo>
                <a:lnTo>
                  <a:pt x="8177284" y="0"/>
                </a:lnTo>
                <a:lnTo>
                  <a:pt x="8177284" y="3260692"/>
                </a:lnTo>
                <a:lnTo>
                  <a:pt x="0" y="3260692"/>
                </a:lnTo>
                <a:lnTo>
                  <a:pt x="0" y="0"/>
                </a:lnTo>
                <a:close/>
              </a:path>
            </a:pathLst>
          </a:custGeom>
          <a:blipFill>
            <a:blip r:embed="rId7"/>
            <a:stretch>
              <a:fillRect l="0" t="0" r="0" b="0"/>
            </a:stretch>
          </a:blipFill>
        </p:spPr>
      </p:sp>
      <p:sp>
        <p:nvSpPr>
          <p:cNvPr name="Freeform 11" id="11"/>
          <p:cNvSpPr/>
          <p:nvPr/>
        </p:nvSpPr>
        <p:spPr>
          <a:xfrm flipH="false" flipV="false" rot="0">
            <a:off x="12652196" y="2963368"/>
            <a:ext cx="4182009" cy="5869673"/>
          </a:xfrm>
          <a:custGeom>
            <a:avLst/>
            <a:gdLst/>
            <a:ahLst/>
            <a:cxnLst/>
            <a:rect r="r" b="b" t="t" l="l"/>
            <a:pathLst>
              <a:path h="5869673" w="4182009">
                <a:moveTo>
                  <a:pt x="0" y="0"/>
                </a:moveTo>
                <a:lnTo>
                  <a:pt x="4182009" y="0"/>
                </a:lnTo>
                <a:lnTo>
                  <a:pt x="4182009" y="5869672"/>
                </a:lnTo>
                <a:lnTo>
                  <a:pt x="0" y="5869672"/>
                </a:lnTo>
                <a:lnTo>
                  <a:pt x="0" y="0"/>
                </a:lnTo>
                <a:close/>
              </a:path>
            </a:pathLst>
          </a:custGeom>
          <a:blipFill>
            <a:blip r:embed="rId8"/>
            <a:stretch>
              <a:fillRect l="0" t="0" r="0" b="0"/>
            </a:stretch>
          </a:blipFill>
        </p:spPr>
      </p:sp>
      <p:sp>
        <p:nvSpPr>
          <p:cNvPr name="TextBox 12" id="12"/>
          <p:cNvSpPr txBox="true"/>
          <p:nvPr/>
        </p:nvSpPr>
        <p:spPr>
          <a:xfrm rot="0">
            <a:off x="8532958" y="3353317"/>
            <a:ext cx="3899879" cy="983164"/>
          </a:xfrm>
          <a:prstGeom prst="rect">
            <a:avLst/>
          </a:prstGeom>
        </p:spPr>
        <p:txBody>
          <a:bodyPr anchor="t" rtlCol="false" tIns="0" lIns="0" bIns="0" rIns="0">
            <a:spAutoFit/>
          </a:bodyPr>
          <a:lstStyle/>
          <a:p>
            <a:pPr algn="l">
              <a:lnSpc>
                <a:spcPts val="2575"/>
              </a:lnSpc>
              <a:spcBef>
                <a:spcPct val="0"/>
              </a:spcBef>
            </a:pPr>
            <a:r>
              <a:rPr lang="en-US" b="true" sz="1839">
                <a:solidFill>
                  <a:srgbClr val="00689F"/>
                </a:solidFill>
                <a:latin typeface="Codec Pro Bold"/>
                <a:ea typeface="Codec Pro Bold"/>
                <a:cs typeface="Codec Pro Bold"/>
                <a:sym typeface="Codec Pro Bold"/>
              </a:rPr>
              <a:t>Printing initial noise, where True values are printed with # and false ones with dot(.)</a:t>
            </a:r>
          </a:p>
        </p:txBody>
      </p:sp>
      <p:sp>
        <p:nvSpPr>
          <p:cNvPr name="AutoShape 13" id="13"/>
          <p:cNvSpPr/>
          <p:nvPr/>
        </p:nvSpPr>
        <p:spPr>
          <a:xfrm>
            <a:off x="8338485" y="3010097"/>
            <a:ext cx="4363482" cy="409895"/>
          </a:xfrm>
          <a:prstGeom prst="line">
            <a:avLst/>
          </a:prstGeom>
          <a:ln cap="rnd" w="95250">
            <a:solidFill>
              <a:srgbClr val="00689F"/>
            </a:solidFill>
            <a:prstDash val="sysDot"/>
            <a:headEnd type="none" len="sm" w="sm"/>
            <a:tailEnd type="triangle" len="med" w="lg"/>
          </a:ln>
        </p:spPr>
      </p:sp>
      <p:grpSp>
        <p:nvGrpSpPr>
          <p:cNvPr name="Group 14" id="14"/>
          <p:cNvGrpSpPr/>
          <p:nvPr/>
        </p:nvGrpSpPr>
        <p:grpSpPr>
          <a:xfrm rot="0">
            <a:off x="5497539" y="4227235"/>
            <a:ext cx="178390" cy="288577"/>
            <a:chOff x="0" y="0"/>
            <a:chExt cx="46983" cy="76004"/>
          </a:xfrm>
        </p:grpSpPr>
        <p:sp>
          <p:nvSpPr>
            <p:cNvPr name="Freeform 15" id="15"/>
            <p:cNvSpPr/>
            <p:nvPr/>
          </p:nvSpPr>
          <p:spPr>
            <a:xfrm flipH="false" flipV="false" rot="0">
              <a:off x="0" y="0"/>
              <a:ext cx="46983" cy="76004"/>
            </a:xfrm>
            <a:custGeom>
              <a:avLst/>
              <a:gdLst/>
              <a:ahLst/>
              <a:cxnLst/>
              <a:rect r="r" b="b" t="t" l="l"/>
              <a:pathLst>
                <a:path h="76004" w="46983">
                  <a:moveTo>
                    <a:pt x="0" y="0"/>
                  </a:moveTo>
                  <a:lnTo>
                    <a:pt x="46983" y="0"/>
                  </a:lnTo>
                  <a:lnTo>
                    <a:pt x="46983" y="76004"/>
                  </a:lnTo>
                  <a:lnTo>
                    <a:pt x="0" y="76004"/>
                  </a:lnTo>
                  <a:close/>
                </a:path>
              </a:pathLst>
            </a:custGeom>
            <a:solidFill>
              <a:srgbClr val="231F20"/>
            </a:solidFill>
          </p:spPr>
        </p:sp>
        <p:sp>
          <p:nvSpPr>
            <p:cNvPr name="TextBox 16" id="16"/>
            <p:cNvSpPr txBox="true"/>
            <p:nvPr/>
          </p:nvSpPr>
          <p:spPr>
            <a:xfrm>
              <a:off x="0" y="-76200"/>
              <a:ext cx="46983" cy="152204"/>
            </a:xfrm>
            <a:prstGeom prst="rect">
              <a:avLst/>
            </a:prstGeom>
          </p:spPr>
          <p:txBody>
            <a:bodyPr anchor="ctr" rtlCol="false" tIns="50800" lIns="50800" bIns="50800" rIns="50800"/>
            <a:lstStyle/>
            <a:p>
              <a:pPr algn="ctr">
                <a:lnSpc>
                  <a:spcPts val="2868"/>
                </a:lnSpc>
              </a:pPr>
            </a:p>
          </p:txBody>
        </p:sp>
      </p:grpSp>
      <p:sp>
        <p:nvSpPr>
          <p:cNvPr name="TextBox 17" id="17"/>
          <p:cNvSpPr txBox="true"/>
          <p:nvPr/>
        </p:nvSpPr>
        <p:spPr>
          <a:xfrm rot="0">
            <a:off x="885766" y="1051877"/>
            <a:ext cx="6108077" cy="461666"/>
          </a:xfrm>
          <a:prstGeom prst="rect">
            <a:avLst/>
          </a:prstGeom>
        </p:spPr>
        <p:txBody>
          <a:bodyPr anchor="t" rtlCol="false" tIns="0" lIns="0" bIns="0" rIns="0">
            <a:spAutoFit/>
          </a:bodyPr>
          <a:lstStyle/>
          <a:p>
            <a:pPr algn="l">
              <a:lnSpc>
                <a:spcPts val="3428"/>
              </a:lnSpc>
              <a:spcBef>
                <a:spcPct val="0"/>
              </a:spcBef>
            </a:pPr>
            <a:r>
              <a:rPr lang="en-US" sz="2449">
                <a:solidFill>
                  <a:srgbClr val="00204B"/>
                </a:solidFill>
                <a:latin typeface="Codec Pro"/>
                <a:ea typeface="Codec Pro"/>
                <a:cs typeface="Codec Pro"/>
                <a:sym typeface="Codec Pro"/>
              </a:rPr>
              <a:t>1.Initialize t</a:t>
            </a:r>
            <a:r>
              <a:rPr lang="en-US" sz="2449" u="none">
                <a:solidFill>
                  <a:srgbClr val="00204B"/>
                </a:solidFill>
                <a:latin typeface="Codec Pro"/>
                <a:ea typeface="Codec Pro"/>
                <a:cs typeface="Codec Pro"/>
                <a:sym typeface="Codec Pro"/>
              </a:rPr>
              <a:t>h</a:t>
            </a:r>
            <a:r>
              <a:rPr lang="en-US" sz="2449">
                <a:solidFill>
                  <a:srgbClr val="00204B"/>
                </a:solidFill>
                <a:latin typeface="Codec Pro"/>
                <a:ea typeface="Codec Pro"/>
                <a:cs typeface="Codec Pro"/>
                <a:sym typeface="Codec Pro"/>
              </a:rPr>
              <a:t>e</a:t>
            </a:r>
            <a:r>
              <a:rPr lang="en-US" sz="2449" u="none">
                <a:solidFill>
                  <a:srgbClr val="00204B"/>
                </a:solidFill>
                <a:latin typeface="Codec Pro"/>
                <a:ea typeface="Codec Pro"/>
                <a:cs typeface="Codec Pro"/>
                <a:sym typeface="Codec Pro"/>
              </a:rPr>
              <a:t> </a:t>
            </a:r>
            <a:r>
              <a:rPr lang="en-US" sz="2449">
                <a:solidFill>
                  <a:srgbClr val="00204B"/>
                </a:solidFill>
                <a:latin typeface="Codec Pro"/>
                <a:ea typeface="Codec Pro"/>
                <a:cs typeface="Codec Pro"/>
                <a:sym typeface="Codec Pro"/>
              </a:rPr>
              <a:t>G</a:t>
            </a:r>
            <a:r>
              <a:rPr lang="en-US" sz="2449" u="none">
                <a:solidFill>
                  <a:srgbClr val="00204B"/>
                </a:solidFill>
                <a:latin typeface="Codec Pro"/>
                <a:ea typeface="Codec Pro"/>
                <a:cs typeface="Codec Pro"/>
                <a:sym typeface="Codec Pro"/>
              </a:rPr>
              <a:t>r</a:t>
            </a:r>
            <a:r>
              <a:rPr lang="en-US" sz="2449">
                <a:solidFill>
                  <a:srgbClr val="00204B"/>
                </a:solidFill>
                <a:latin typeface="Codec Pro"/>
                <a:ea typeface="Codec Pro"/>
                <a:cs typeface="Codec Pro"/>
                <a:sym typeface="Codec Pro"/>
              </a:rPr>
              <a:t>id with Random Noise:</a:t>
            </a:r>
          </a:p>
        </p:txBody>
      </p:sp>
      <p:sp>
        <p:nvSpPr>
          <p:cNvPr name="TextBox 18" id="18"/>
          <p:cNvSpPr txBox="true"/>
          <p:nvPr/>
        </p:nvSpPr>
        <p:spPr>
          <a:xfrm rot="0">
            <a:off x="885766" y="5405433"/>
            <a:ext cx="7898470" cy="890291"/>
          </a:xfrm>
          <a:prstGeom prst="rect">
            <a:avLst/>
          </a:prstGeom>
        </p:spPr>
        <p:txBody>
          <a:bodyPr anchor="t" rtlCol="false" tIns="0" lIns="0" bIns="0" rIns="0">
            <a:spAutoFit/>
          </a:bodyPr>
          <a:lstStyle/>
          <a:p>
            <a:pPr algn="l">
              <a:lnSpc>
                <a:spcPts val="3428"/>
              </a:lnSpc>
              <a:spcBef>
                <a:spcPct val="0"/>
              </a:spcBef>
            </a:pPr>
            <a:r>
              <a:rPr lang="en-US" sz="2449">
                <a:solidFill>
                  <a:srgbClr val="00204B"/>
                </a:solidFill>
                <a:latin typeface="Codec Pro"/>
                <a:ea typeface="Codec Pro"/>
                <a:cs typeface="Codec Pro"/>
                <a:sym typeface="Codec Pro"/>
              </a:rPr>
              <a:t>2. Count no. of neighbors of every cell to apply automata rules</a:t>
            </a:r>
          </a:p>
        </p:txBody>
      </p:sp>
      <p:sp>
        <p:nvSpPr>
          <p:cNvPr name="TextBox 19" id="19"/>
          <p:cNvSpPr txBox="true"/>
          <p:nvPr/>
        </p:nvSpPr>
        <p:spPr>
          <a:xfrm rot="0">
            <a:off x="5572799" y="4212112"/>
            <a:ext cx="103130" cy="303700"/>
          </a:xfrm>
          <a:prstGeom prst="rect">
            <a:avLst/>
          </a:prstGeom>
        </p:spPr>
        <p:txBody>
          <a:bodyPr anchor="t" rtlCol="false" tIns="0" lIns="0" bIns="0" rIns="0">
            <a:spAutoFit/>
          </a:bodyPr>
          <a:lstStyle/>
          <a:p>
            <a:pPr algn="ctr">
              <a:lnSpc>
                <a:spcPts val="2194"/>
              </a:lnSpc>
              <a:spcBef>
                <a:spcPct val="0"/>
              </a:spcBef>
            </a:pPr>
            <a:r>
              <a:rPr lang="en-US" sz="1567">
                <a:solidFill>
                  <a:srgbClr val="EBF5FE"/>
                </a:solidFill>
                <a:latin typeface="Codec Pro"/>
                <a:ea typeface="Codec Pro"/>
                <a:cs typeface="Codec Pro"/>
                <a:sym typeface="Codec Pro"/>
              </a:rPr>
              <a:t>&gt;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DAGiMLBqDfg</dc:identifier>
  <dcterms:modified xsi:type="dcterms:W3CDTF">2011-08-01T06:04:30Z</dcterms:modified>
  <cp:revision>1</cp:revision>
  <dc:title>KOSS TASK</dc:title>
</cp:coreProperties>
</file>